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  <p:sldMasterId id="2147483840" r:id="rId2"/>
  </p:sldMasterIdLst>
  <p:notesMasterIdLst>
    <p:notesMasterId r:id="rId48"/>
  </p:notesMasterIdLst>
  <p:sldIdLst>
    <p:sldId id="256" r:id="rId3"/>
    <p:sldId id="267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8" r:id="rId15"/>
    <p:sldId id="271" r:id="rId16"/>
    <p:sldId id="269" r:id="rId17"/>
    <p:sldId id="270" r:id="rId18"/>
    <p:sldId id="272" r:id="rId19"/>
    <p:sldId id="273" r:id="rId20"/>
    <p:sldId id="275" r:id="rId21"/>
    <p:sldId id="278" r:id="rId22"/>
    <p:sldId id="276" r:id="rId23"/>
    <p:sldId id="277" r:id="rId24"/>
    <p:sldId id="274" r:id="rId25"/>
    <p:sldId id="298" r:id="rId26"/>
    <p:sldId id="300" r:id="rId27"/>
    <p:sldId id="282" r:id="rId28"/>
    <p:sldId id="299" r:id="rId29"/>
    <p:sldId id="283" r:id="rId30"/>
    <p:sldId id="296" r:id="rId31"/>
    <p:sldId id="297" r:id="rId32"/>
    <p:sldId id="279" r:id="rId33"/>
    <p:sldId id="280" r:id="rId34"/>
    <p:sldId id="284" r:id="rId35"/>
    <p:sldId id="285" r:id="rId36"/>
    <p:sldId id="287" r:id="rId37"/>
    <p:sldId id="286" r:id="rId38"/>
    <p:sldId id="288" r:id="rId39"/>
    <p:sldId id="289" r:id="rId40"/>
    <p:sldId id="301" r:id="rId41"/>
    <p:sldId id="290" r:id="rId42"/>
    <p:sldId id="291" r:id="rId43"/>
    <p:sldId id="293" r:id="rId44"/>
    <p:sldId id="292" r:id="rId45"/>
    <p:sldId id="294" r:id="rId46"/>
    <p:sldId id="295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2" autoAdjust="0"/>
    <p:restoredTop sz="94660"/>
  </p:normalViewPr>
  <p:slideViewPr>
    <p:cSldViewPr snapToGrid="0">
      <p:cViewPr>
        <p:scale>
          <a:sx n="94" d="100"/>
          <a:sy n="94" d="100"/>
        </p:scale>
        <p:origin x="84" y="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65C63E-004A-4BDF-BB58-072F4269C990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2119D1-8E48-47B4-8FA8-DE91A893F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97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l">
              <a:defRPr sz="3200" cap="none">
                <a:effectLst/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none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>
            <a:lvl1pPr>
              <a:defRPr sz="800">
                <a:latin typeface="Century Schoolbook" panose="02040604050505020304" pitchFamily="18" charset="0"/>
              </a:defRPr>
            </a:lvl1pPr>
          </a:lstStyle>
          <a:p>
            <a:fld id="{0E6FEDCC-2D12-444E-8FA4-9E6B476E74B0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>
            <a:lvl1pPr>
              <a:defRPr sz="800"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>
            <a:lvl1pPr>
              <a:defRPr sz="800">
                <a:latin typeface="Century Schoolbook" panose="02040604050505020304" pitchFamily="18" charset="0"/>
              </a:defRPr>
            </a:lvl1pPr>
          </a:lstStyle>
          <a:p>
            <a:fld id="{CBE92B26-186F-4E33-820C-065162AA8D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334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037EB-A678-4443-85C7-4F45B4366C61}" type="datetime1">
              <a:rPr lang="en-US" smtClean="0"/>
              <a:t>4/15/2022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52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9A95-0685-4F97-9388-00C881AEA642}" type="datetime1">
              <a:rPr lang="en-US" smtClean="0"/>
              <a:t>4/15/2022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4068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D7DB3-938C-4341-A562-705DFB99F8CD}" type="datetime1">
              <a:rPr lang="en-US" smtClean="0"/>
              <a:t>4/15/2022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66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E011D-9169-45E2-8106-5EDA07E94F5C}" type="datetime1">
              <a:rPr lang="en-US" smtClean="0"/>
              <a:t>4/15/2022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91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02A45-91E2-4C37-A994-4FC09660940A}" type="datetime1">
              <a:rPr lang="en-US" smtClean="0"/>
              <a:t>4/15/2022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379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8BA64-1846-477B-8BD6-7806958820CB}" type="datetime1">
              <a:rPr lang="en-US" smtClean="0"/>
              <a:t>4/15/2022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615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9A9BE-8ECE-48B0-A2B0-62C5254051D0}" type="datetime1">
              <a:rPr lang="en-US" smtClean="0"/>
              <a:t>4/15/2022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5214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583FA-809E-44D1-B537-9F8C2752E0F3}" type="datetime1">
              <a:rPr lang="en-US" smtClean="0"/>
              <a:t>4/15/2022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559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0E6FEDCC-2D12-444E-8FA4-9E6B476E74B0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r>
              <a:rPr lang="en-US"/>
              <a:t>This work has been funded by NSF under grants CNS-1642982 and CNS-219015.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CBE92B26-186F-4E33-820C-065162AA8D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193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CDD28-3E35-4926-AA9C-75C33E500CE2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68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cap="none"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 anchor="ctr">
            <a:normAutofit/>
          </a:bodyPr>
          <a:lstStyle>
            <a:lvl1pPr>
              <a:defRPr sz="1600">
                <a:latin typeface="Century Schoolbook" panose="02040604050505020304" pitchFamily="18" charset="0"/>
              </a:defRPr>
            </a:lvl1pPr>
            <a:lvl2pPr>
              <a:defRPr sz="1600">
                <a:latin typeface="Century Schoolbook" panose="02040604050505020304" pitchFamily="18" charset="0"/>
              </a:defRPr>
            </a:lvl2pPr>
            <a:lvl3pPr>
              <a:defRPr sz="1600">
                <a:latin typeface="Century Schoolbook" panose="02040604050505020304" pitchFamily="18" charset="0"/>
              </a:defRPr>
            </a:lvl3pPr>
            <a:lvl4pPr>
              <a:defRPr sz="1600">
                <a:latin typeface="Century Schoolbook" panose="02040604050505020304" pitchFamily="18" charset="0"/>
              </a:defRPr>
            </a:lvl4pPr>
            <a:lvl5pPr>
              <a:defRPr sz="1600">
                <a:latin typeface="Century Schoolbook" panose="020406040505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Century Schoolbook" panose="02040604050505020304" pitchFamily="18" charset="0"/>
              </a:defRPr>
            </a:lvl1pPr>
          </a:lstStyle>
          <a:p>
            <a:fld id="{45ACDD28-3E35-4926-AA9C-75C33E500CE2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Century Schoolbook" panose="02040604050505020304" pitchFamily="18" charset="0"/>
              </a:defRPr>
            </a:lvl1pPr>
          </a:lstStyle>
          <a:p>
            <a:r>
              <a:rPr lang="en-US" dirty="0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37658" y="6478389"/>
            <a:ext cx="551167" cy="377825"/>
          </a:xfrm>
        </p:spPr>
        <p:txBody>
          <a:bodyPr/>
          <a:lstStyle>
            <a:lvl1pPr>
              <a:defRPr sz="800">
                <a:latin typeface="Century Schoolbook" panose="02040604050505020304" pitchFamily="18" charset="0"/>
              </a:defRPr>
            </a:lvl1pPr>
          </a:lstStyle>
          <a:p>
            <a:fld id="{CBE92B26-186F-4E33-820C-065162AA8D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0460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F4B26-03FA-4001-ACB0-58DEC7B43C81}" type="datetime1">
              <a:rPr lang="en-US" smtClean="0"/>
              <a:t>4/15/2022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4765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B010E-10D3-4DB1-B0CC-D6B2CF3580D1}" type="datetime1">
              <a:rPr lang="en-US" smtClean="0"/>
              <a:t>4/15/2022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489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BF1D-1FC4-4B31-835A-88392B05F1F9}" type="datetime1">
              <a:rPr lang="en-US" smtClean="0"/>
              <a:t>4/15/2022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809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2403-6AC7-4BC8-9CDD-3EE0E652BC54}" type="datetime1">
              <a:rPr lang="en-US" smtClean="0"/>
              <a:t>4/15/2022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0353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BE7EB-C328-496C-9A5C-F8E06F8FFAC3}" type="datetime1">
              <a:rPr lang="en-US" smtClean="0"/>
              <a:t>4/15/2022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0312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ADCD7-4C77-4D40-BA40-7F120B43369F}" type="datetime1">
              <a:rPr lang="en-US" smtClean="0"/>
              <a:t>4/15/2022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542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F6643-DC63-4EC7-ACDC-526F59C68EC9}" type="datetime1">
              <a:rPr lang="en-US" smtClean="0"/>
              <a:t>4/15/2022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3857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037EB-A678-4443-85C7-4F45B4366C61}" type="datetime1">
              <a:rPr lang="en-US" smtClean="0"/>
              <a:t>4/15/2022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7932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9A95-0685-4F97-9388-00C881AEA642}" type="datetime1">
              <a:rPr lang="en-US" smtClean="0"/>
              <a:t>4/15/2022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6073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D7DB3-938C-4341-A562-705DFB99F8CD}" type="datetime1">
              <a:rPr lang="en-US" smtClean="0"/>
              <a:t>4/15/2022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227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F4B26-03FA-4001-ACB0-58DEC7B43C81}" type="datetime1">
              <a:rPr lang="en-US" smtClean="0"/>
              <a:t>4/15/2022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9885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E011D-9169-45E2-8106-5EDA07E94F5C}" type="datetime1">
              <a:rPr lang="en-US" smtClean="0"/>
              <a:t>4/15/2022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170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02A45-91E2-4C37-A994-4FC09660940A}" type="datetime1">
              <a:rPr lang="en-US" smtClean="0"/>
              <a:t>4/15/2022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3781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8BA64-1846-477B-8BD6-7806958820CB}" type="datetime1">
              <a:rPr lang="en-US" smtClean="0"/>
              <a:t>4/15/2022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244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9A9BE-8ECE-48B0-A2B0-62C5254051D0}" type="datetime1">
              <a:rPr lang="en-US" smtClean="0"/>
              <a:t>4/15/2022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792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583FA-809E-44D1-B537-9F8C2752E0F3}" type="datetime1">
              <a:rPr lang="en-US" smtClean="0"/>
              <a:t>4/15/2022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255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B010E-10D3-4DB1-B0CC-D6B2CF3580D1}" type="datetime1">
              <a:rPr lang="en-US" smtClean="0"/>
              <a:t>4/15/2022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10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BF1D-1FC4-4B31-835A-88392B05F1F9}" type="datetime1">
              <a:rPr lang="en-US" smtClean="0"/>
              <a:t>4/15/2022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15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2403-6AC7-4BC8-9CDD-3EE0E652BC54}" type="datetime1">
              <a:rPr lang="en-US" smtClean="0"/>
              <a:t>4/15/2022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970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BE7EB-C328-496C-9A5C-F8E06F8FFAC3}" type="datetime1">
              <a:rPr lang="en-US" smtClean="0"/>
              <a:t>4/15/2022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ADCD7-4C77-4D40-BA40-7F120B43369F}" type="datetime1">
              <a:rPr lang="en-US" smtClean="0"/>
              <a:t>4/15/2022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59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F6643-DC63-4EC7-ACDC-526F59C68EC9}" type="datetime1">
              <a:rPr lang="en-US" smtClean="0"/>
              <a:t>4/15/2022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733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522AD2C-E85C-4EBB-B7A9-6C07FD0BD69D}" type="datetime1">
              <a:rPr lang="en-US" smtClean="0"/>
              <a:t>4/15/2022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2178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  <p:sldLayoutId id="214748383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522AD2C-E85C-4EBB-B7A9-6C07FD0BD69D}" type="datetime1">
              <a:rPr lang="en-US" smtClean="0"/>
              <a:t>4/15/2022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This work has been funded by NSF under grants CNS-1642982 and CNS-219015.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BE92B26-186F-4E33-820C-065162AA8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553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4" r:id="rId14"/>
    <p:sldLayoutId id="2147483855" r:id="rId15"/>
    <p:sldLayoutId id="2147483856" r:id="rId16"/>
    <p:sldLayoutId id="214748385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5253B-036C-429F-B2B7-601261FF6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947" y="1354668"/>
            <a:ext cx="11325013" cy="2346475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200" b="1" dirty="0">
                <a:latin typeface="Century Schoolbook" panose="02040604050505020304" pitchFamily="18" charset="0"/>
              </a:rPr>
              <a:t>MAESTRO-X</a:t>
            </a:r>
            <a:r>
              <a:rPr lang="en-US" sz="3200" dirty="0">
                <a:latin typeface="Century Schoolbook" panose="02040604050505020304" pitchFamily="18" charset="0"/>
              </a:rPr>
              <a:t>: </a:t>
            </a:r>
            <a:r>
              <a:rPr lang="en-US" sz="3200" cap="none" dirty="0">
                <a:latin typeface="Century Schoolbook" panose="02040604050505020304" pitchFamily="18" charset="0"/>
              </a:rPr>
              <a:t>Distributed Orchestration of Rotary-Wing UAV Relay Swarms via SMDPs</a:t>
            </a:r>
            <a:endParaRPr lang="en-US" sz="3200" dirty="0">
              <a:latin typeface="Century Schoolbook" panose="020406040505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6323CD-C5F2-4316-B5B1-BF1D2BAA8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7173" y="4421535"/>
            <a:ext cx="8270240" cy="1444165"/>
          </a:xfrm>
        </p:spPr>
        <p:txBody>
          <a:bodyPr>
            <a:noAutofit/>
          </a:bodyPr>
          <a:lstStyle/>
          <a:p>
            <a:pPr algn="ctr"/>
            <a:r>
              <a:rPr lang="en-US" sz="2400" cap="none" dirty="0">
                <a:latin typeface="Century Schoolbook" panose="02040604050505020304" pitchFamily="18" charset="0"/>
              </a:rPr>
              <a:t>Bharath Keshavamurthy</a:t>
            </a:r>
            <a:endParaRPr lang="en-US" sz="2400" b="1" cap="none" dirty="0">
              <a:latin typeface="Century Schoolbook" panose="02040604050505020304" pitchFamily="18" charset="0"/>
            </a:endParaRPr>
          </a:p>
          <a:p>
            <a:pPr algn="ctr"/>
            <a:r>
              <a:rPr lang="en-US" sz="2400" cap="none" dirty="0">
                <a:latin typeface="Century Schoolbook" panose="02040604050505020304" pitchFamily="18" charset="0"/>
              </a:rPr>
              <a:t>School of Electrical, Computer and Energy Engineering, </a:t>
            </a:r>
          </a:p>
          <a:p>
            <a:pPr algn="ctr"/>
            <a:r>
              <a:rPr lang="en-US" sz="2400" cap="none" dirty="0">
                <a:latin typeface="Century Schoolbook" panose="02040604050505020304" pitchFamily="18" charset="0"/>
              </a:rPr>
              <a:t>Arizona State University, Tempe, AZ</a:t>
            </a:r>
          </a:p>
        </p:txBody>
      </p:sp>
      <p:pic>
        <p:nvPicPr>
          <p:cNvPr id="5" name="Picture 4" descr="NSF">
            <a:extLst>
              <a:ext uri="{FF2B5EF4-FFF2-40B4-BE49-F238E27FC236}">
                <a16:creationId xmlns:a16="http://schemas.microsoft.com/office/drawing/2014/main" id="{5118DF78-7460-4167-9A02-AB1A03066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8" y="457789"/>
            <a:ext cx="4818898" cy="13365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811298-D6D0-4620-BC61-91572FB22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896" y="13069"/>
            <a:ext cx="2214416" cy="2225989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45F524-8CF5-44BC-BBD1-F51426E48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5581" y="6499732"/>
            <a:ext cx="4060837" cy="172720"/>
          </a:xfrm>
        </p:spPr>
        <p:txBody>
          <a:bodyPr/>
          <a:lstStyle/>
          <a:p>
            <a:pPr algn="ctr"/>
            <a:r>
              <a:rPr lang="en-US" dirty="0"/>
              <a:t>This work has been funded by NSF under grants CNS-1642982 and CNS-219015.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5A47116-91B3-4EA1-80B6-08B661A4ED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423529" y="6499732"/>
            <a:ext cx="642862" cy="191558"/>
          </a:xfrm>
        </p:spPr>
        <p:txBody>
          <a:bodyPr/>
          <a:lstStyle/>
          <a:p>
            <a:fld id="{D8AD670C-EE19-4CF9-8293-02E7EF3F0FCF}" type="datetime1">
              <a:rPr lang="en-US" smtClean="0"/>
              <a:t>4/15/2022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646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CC513-4C2C-4275-8778-9E9F2D2DA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68ADF-45D8-439F-AC6E-10BADE7CE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1153986" cy="364913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Objective</a:t>
            </a:r>
            <a:r>
              <a:rPr lang="en-US" dirty="0"/>
              <a:t>: Optimizing QoS mandates versus on-board UAV energy constraints</a:t>
            </a:r>
          </a:p>
          <a:p>
            <a:pPr marL="0" indent="0">
              <a:buNone/>
            </a:pPr>
            <a:endParaRPr lang="en-US" dirty="0">
              <a:solidFill>
                <a:srgbClr val="FFFF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Deployment</a:t>
            </a:r>
            <a:r>
              <a:rPr lang="en-US" dirty="0"/>
              <a:t>: Orchestrating a swarm of UAVs serving as cellular relays in terrestrial RANs for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Augmenting a Base Station (BS) via traffic offloading and coverage extension</a:t>
            </a:r>
          </a:p>
          <a:p>
            <a:pPr marL="457200" lvl="1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Control</a:t>
            </a:r>
            <a:r>
              <a:rPr lang="en-US" dirty="0"/>
              <a:t>: Serve dynamically-generated traffic from random deployments of Ground Nodes (GNs)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Channel Model</a:t>
            </a:r>
            <a:r>
              <a:rPr lang="en-US" dirty="0"/>
              <a:t>: Exploit channel stochastics of Air-to-Ground (A2G) links in highly-mobile settings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Multi-Agent Coordination</a:t>
            </a:r>
            <a:r>
              <a:rPr lang="en-US" dirty="0"/>
              <a:t>: Distributed control | Command &amp; Control Network Design | Decoupled executions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Formulation</a:t>
            </a:r>
            <a:r>
              <a:rPr lang="en-US" dirty="0"/>
              <a:t>: Computational feasibility challenges involved in swarm automation – specifically, </a:t>
            </a:r>
            <a:r>
              <a:rPr lang="en-US" dirty="0">
                <a:solidFill>
                  <a:srgbClr val="FFFF00"/>
                </a:solidFill>
              </a:rPr>
              <a:t>trajectory design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156A7-1E13-404A-8AD9-2B078E156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581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445EE-091B-494F-9F2D-46DC9ED54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State-of-the-art: Approaches &amp; Drawbacks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6D7D8-6C20-4FE4-9D5A-5400DE48E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700" dirty="0">
                <a:solidFill>
                  <a:srgbClr val="FFFF00"/>
                </a:solidFill>
              </a:rPr>
              <a:t>Control </a:t>
            </a:r>
            <a:r>
              <a:rPr lang="en-US" sz="1700" dirty="0"/>
              <a:t>[1, 2, 3, 4]:</a:t>
            </a:r>
          </a:p>
          <a:p>
            <a:pPr lvl="1"/>
            <a:r>
              <a:rPr lang="en-US" sz="1500" dirty="0"/>
              <a:t>Non-adaptive</a:t>
            </a:r>
          </a:p>
          <a:p>
            <a:pPr lvl="1"/>
            <a:r>
              <a:rPr lang="en-US" sz="1500" dirty="0"/>
              <a:t>Deterministic traffic models</a:t>
            </a:r>
          </a:p>
          <a:p>
            <a:pPr lvl="1"/>
            <a:r>
              <a:rPr lang="en-US" sz="1500" dirty="0"/>
              <a:t>Unreasonable assumptions on GN capabilities</a:t>
            </a:r>
          </a:p>
          <a:p>
            <a:pPr lvl="1"/>
            <a:r>
              <a:rPr lang="en-US" sz="1500" dirty="0"/>
              <a:t>Approaches rely on Successive Convex Approximation (SCA):</a:t>
            </a:r>
          </a:p>
          <a:p>
            <a:pPr lvl="2"/>
            <a:r>
              <a:rPr lang="en-US" sz="1300" dirty="0"/>
              <a:t>Prohibitively large policy convergence times</a:t>
            </a:r>
          </a:p>
          <a:p>
            <a:pPr lvl="2"/>
            <a:r>
              <a:rPr lang="en-US" sz="1300" dirty="0"/>
              <a:t>Precludes the incorporation of dynamic traffic models</a:t>
            </a:r>
          </a:p>
          <a:p>
            <a:pPr marL="914400" lvl="2" indent="0">
              <a:buNone/>
            </a:pPr>
            <a:endParaRPr lang="en-US" sz="1700" dirty="0"/>
          </a:p>
          <a:p>
            <a:r>
              <a:rPr lang="en-US" sz="1700" dirty="0">
                <a:solidFill>
                  <a:srgbClr val="FFFF00"/>
                </a:solidFill>
              </a:rPr>
              <a:t>Channel Model </a:t>
            </a:r>
            <a:r>
              <a:rPr lang="en-US" sz="1700" dirty="0"/>
              <a:t>[1,2,3,4]:</a:t>
            </a:r>
          </a:p>
          <a:p>
            <a:pPr lvl="1"/>
            <a:r>
              <a:rPr lang="en-US" sz="1500" dirty="0"/>
              <a:t>Inaccurately employ free space pathloss models</a:t>
            </a:r>
          </a:p>
          <a:p>
            <a:pPr lvl="1"/>
            <a:r>
              <a:rPr lang="en-US" sz="1500" dirty="0"/>
              <a:t>Fail to exploit the A2G channel characteristics</a:t>
            </a:r>
          </a:p>
          <a:p>
            <a:pPr lvl="1"/>
            <a:r>
              <a:rPr lang="en-US" sz="1500" dirty="0"/>
              <a:t>SCA: Approximations in data payload delivery constraints to enforce convexity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0E6D45-9A89-4FBE-ADA2-4E1994977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577059-45A9-4BB9-94A3-FE0101A601BB}"/>
              </a:ext>
            </a:extLst>
          </p:cNvPr>
          <p:cNvSpPr txBox="1"/>
          <p:nvPr/>
        </p:nvSpPr>
        <p:spPr>
          <a:xfrm>
            <a:off x="685801" y="6186001"/>
            <a:ext cx="11264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effectLst/>
                <a:latin typeface="Century Schoolbook" panose="02040604050505020304" pitchFamily="18" charset="0"/>
              </a:rPr>
              <a:t>[1] Y. Zeng et al., “Energy Minimization for Wireless Communication With Rotary-Wing UAV,” IEEE Transactions on Wireless Communications, vol. 18, no. 4, pp. 2329–2345, April 2019.</a:t>
            </a:r>
          </a:p>
          <a:p>
            <a:r>
              <a:rPr lang="en-US" sz="800" dirty="0">
                <a:effectLst/>
                <a:latin typeface="Century Schoolbook" panose="02040604050505020304" pitchFamily="18" charset="0"/>
              </a:rPr>
              <a:t>[2] M. A. Abd-Elmagid and H. S. Dhillon, “Average Peak Age-of-Information Minimization in UAV-Assisted IoT Networks,” IEEE Transactions on Vehicular Technology, vol. 68, no. 2, pp. 2003–2008, 2019.</a:t>
            </a:r>
          </a:p>
          <a:p>
            <a:r>
              <a:rPr lang="en-US" sz="800" dirty="0">
                <a:effectLst/>
                <a:latin typeface="Century Schoolbook" panose="02040604050505020304" pitchFamily="18" charset="0"/>
              </a:rPr>
              <a:t>[3[ X. Hu et al., “UAV-Assisted Relaying and Edge Computing: Scheduling and Trajectory Optimization,” IEEE Transactions on Wireless Communications, vol. 18, no. 10, pp. 4738–4752, 2019</a:t>
            </a:r>
          </a:p>
          <a:p>
            <a:r>
              <a:rPr lang="en-US" sz="800" dirty="0">
                <a:effectLst/>
                <a:latin typeface="Century Schoolbook" panose="02040604050505020304" pitchFamily="18" charset="0"/>
              </a:rPr>
              <a:t>[4] C. You and R. Zhang, “3D Trajectory Optimization in Rician Fading for UAV-Enabled Data Harvesting,” IEEE Transactions on Wireless Communications, vol. 18, no. 6, pp. 3192–3207, 2019</a:t>
            </a:r>
            <a:endParaRPr lang="en-US" sz="8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522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B9ADC-8D2D-41B1-A7CE-8CE12B26C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State-of-the-art: Approaches &amp; Drawbacks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761B7-7304-40DD-86DF-14CBE6EA3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38867"/>
            <a:ext cx="10131425" cy="364913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UAV Trajectory Design</a:t>
            </a:r>
            <a:r>
              <a:rPr lang="en-US" dirty="0"/>
              <a:t>:</a:t>
            </a:r>
          </a:p>
          <a:p>
            <a:pPr lvl="1"/>
            <a:r>
              <a:rPr lang="en-US" sz="1400" dirty="0"/>
              <a:t>Static positioning [1,2,3]</a:t>
            </a:r>
          </a:p>
          <a:p>
            <a:pPr lvl="1"/>
            <a:r>
              <a:rPr lang="en-US" sz="1400" dirty="0"/>
              <a:t>SCA [4]: Approximations in mobility model constraints to enforce convexity</a:t>
            </a:r>
          </a:p>
          <a:p>
            <a:pPr lvl="1"/>
            <a:r>
              <a:rPr lang="en-US" sz="1400" dirty="0"/>
              <a:t>Restricted Mobility: Fixed forward flying velocity [4] | Impractical path structures [3]</a:t>
            </a:r>
          </a:p>
          <a:p>
            <a:pPr lvl="1"/>
            <a:r>
              <a:rPr lang="en-US" sz="1400" dirty="0"/>
              <a:t>Particle Swarm Optimization (PSO) [1,2,3] is inefficient (limited update scope) and computationally intractable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UAV Deployment</a:t>
            </a:r>
            <a:r>
              <a:rPr lang="en-US" dirty="0"/>
              <a:t>: </a:t>
            </a:r>
          </a:p>
          <a:p>
            <a:pPr lvl="1"/>
            <a:r>
              <a:rPr lang="en-US" sz="1400" dirty="0"/>
              <a:t>Single UAV deployments are insufficient [1,2,3,4]</a:t>
            </a:r>
          </a:p>
          <a:p>
            <a:pPr lvl="1"/>
            <a:r>
              <a:rPr lang="en-US" sz="1400" dirty="0"/>
              <a:t>Centralized swarm control suffers from higher OPEX and CAPEX [5,6]</a:t>
            </a:r>
          </a:p>
          <a:p>
            <a:pPr lvl="1"/>
            <a:r>
              <a:rPr lang="en-US" sz="1400" dirty="0"/>
              <a:t>Joint multi-UAV constructions [7,8] lead to prohibitively large solution spaces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6DCFAC-74FE-4C4B-9055-9C5C05DA2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C371AB-255A-4265-A953-2079DC5BB640}"/>
              </a:ext>
            </a:extLst>
          </p:cNvPr>
          <p:cNvSpPr txBox="1"/>
          <p:nvPr/>
        </p:nvSpPr>
        <p:spPr>
          <a:xfrm>
            <a:off x="-3175" y="5778996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effectLst/>
                <a:latin typeface="Century Schoolbook" panose="02040604050505020304" pitchFamily="18" charset="0"/>
              </a:rPr>
              <a:t>[1] H. Shakhatreh et al., “Efficient 3D placement of a UAV using particle swarm optimization,” in 2017 8th International Conference on Information and Communication Systems (ICICS), 2017, pp. 258–263.</a:t>
            </a:r>
          </a:p>
          <a:p>
            <a:r>
              <a:rPr lang="en-US" sz="800" dirty="0">
                <a:latin typeface="Century Schoolbook" panose="02040604050505020304" pitchFamily="18" charset="0"/>
              </a:rPr>
              <a:t>[2] </a:t>
            </a:r>
            <a:r>
              <a:rPr lang="en-US" sz="800" dirty="0">
                <a:effectLst/>
                <a:latin typeface="Century Schoolbook" panose="02040604050505020304" pitchFamily="18" charset="0"/>
              </a:rPr>
              <a:t>Z. Yuheng et al., “3-D Deployment Optimization of UAVs Based on Particle Swarm Algorithm,” in 2019 IEEE 19</a:t>
            </a:r>
            <a:r>
              <a:rPr lang="en-US" sz="800" baseline="30000" dirty="0">
                <a:effectLst/>
                <a:latin typeface="Century Schoolbook" panose="02040604050505020304" pitchFamily="18" charset="0"/>
              </a:rPr>
              <a:t>th</a:t>
            </a:r>
            <a:r>
              <a:rPr lang="en-US" sz="800" dirty="0">
                <a:effectLst/>
                <a:latin typeface="Century Schoolbook" panose="02040604050505020304" pitchFamily="18" charset="0"/>
              </a:rPr>
              <a:t> International Conference on Communication Technology (ICCT), 2019, pp. 954–957.</a:t>
            </a:r>
          </a:p>
          <a:p>
            <a:r>
              <a:rPr lang="en-US" sz="800" dirty="0">
                <a:latin typeface="Century Schoolbook" panose="02040604050505020304" pitchFamily="18" charset="0"/>
              </a:rPr>
              <a:t>[3] </a:t>
            </a:r>
            <a:r>
              <a:rPr lang="en-US" sz="800" dirty="0">
                <a:effectLst/>
                <a:latin typeface="Century Schoolbook" panose="02040604050505020304" pitchFamily="18" charset="0"/>
              </a:rPr>
              <a:t>R. K. Patra, P. Muthuchidambaranathan, “Optimisation of Spectrum and Energy Efficiency in UAV-Enabled Mobile Relaying Using Bisection and PSO Method,” in 2018 International Conference for Convergence in Technology (I2CT), 2018, pp. 1–7.</a:t>
            </a:r>
          </a:p>
          <a:p>
            <a:r>
              <a:rPr lang="en-US" sz="800" dirty="0">
                <a:latin typeface="Century Schoolbook" panose="02040604050505020304" pitchFamily="18" charset="0"/>
              </a:rPr>
              <a:t>[4] </a:t>
            </a:r>
            <a:r>
              <a:rPr lang="en-US" sz="800" dirty="0">
                <a:effectLst/>
                <a:latin typeface="Century Schoolbook" panose="02040604050505020304" pitchFamily="18" charset="0"/>
              </a:rPr>
              <a:t>M. A. Abd-Elmagid and H. S. Dhillon, “Average Peak Age-of-Information Minimization in UAV-Assisted IoT Networks,” IEEE Transactions on Vehicular Technology, vol. 68, no. 2, pp. 2003–2008, 2019.</a:t>
            </a:r>
          </a:p>
          <a:p>
            <a:r>
              <a:rPr lang="en-US" sz="800" dirty="0">
                <a:latin typeface="Century Schoolbook" panose="02040604050505020304" pitchFamily="18" charset="0"/>
              </a:rPr>
              <a:t>[5] </a:t>
            </a:r>
            <a:r>
              <a:rPr lang="en-US" sz="800" dirty="0">
                <a:effectLst/>
                <a:latin typeface="Century Schoolbook" panose="02040604050505020304" pitchFamily="18" charset="0"/>
              </a:rPr>
              <a:t>Q. Wu et al., “Joint Trajectory and Communication Design for Multi-UAV Enabled Wireless Networks,” IEEE Transactions on Wireless Communications, vol. 17, no. 3, pp. 2109–2121, 2018.</a:t>
            </a:r>
          </a:p>
          <a:p>
            <a:r>
              <a:rPr lang="en-US" sz="800" dirty="0">
                <a:latin typeface="Century Schoolbook" panose="02040604050505020304" pitchFamily="18" charset="0"/>
              </a:rPr>
              <a:t>[6] </a:t>
            </a:r>
            <a:r>
              <a:rPr lang="en-US" sz="800" dirty="0">
                <a:effectLst/>
                <a:latin typeface="Century Schoolbook" panose="02040604050505020304" pitchFamily="18" charset="0"/>
              </a:rPr>
              <a:t>M. Mozaffari et al., “Efficient Deployment of Multiple Unmanned Aerial Vehicles for Optimal Wireless Coverage,” IEEE Communications Letters, vol. 20, no. 8, pp. 1647–1650, 2016.</a:t>
            </a:r>
          </a:p>
          <a:p>
            <a:r>
              <a:rPr lang="en-US" sz="800" dirty="0">
                <a:latin typeface="Century Schoolbook" panose="02040604050505020304" pitchFamily="18" charset="0"/>
              </a:rPr>
              <a:t>[7] </a:t>
            </a:r>
            <a:r>
              <a:rPr lang="en-US" sz="800" dirty="0">
                <a:effectLst/>
                <a:latin typeface="Century Schoolbook" panose="02040604050505020304" pitchFamily="18" charset="0"/>
              </a:rPr>
              <a:t>Q. Hu et al., “Low-Complexity Joint Resource Allocation and Trajectory Design for UAV-Aided Relay Networks With the Segmented Ray-Tracing Channel Model,” IEEE Transactions on Wireless Communications, vol. 19, no. 9, pp. 6179–6195, 2020.</a:t>
            </a:r>
          </a:p>
          <a:p>
            <a:r>
              <a:rPr lang="en-US" sz="800" dirty="0">
                <a:latin typeface="Century Schoolbook" panose="02040604050505020304" pitchFamily="18" charset="0"/>
              </a:rPr>
              <a:t>[8] </a:t>
            </a:r>
            <a:r>
              <a:rPr lang="en-US" sz="800" dirty="0">
                <a:effectLst/>
                <a:latin typeface="Century Schoolbook" panose="02040604050505020304" pitchFamily="18" charset="0"/>
              </a:rPr>
              <a:t>A. E. A. A. Abdulla et al., “Toward Fair Maximization of Energy Efficiency in Multiple UAS-Aided Networks: A Game-Theoretic Methodology,” IEEE Transactions on Wireless Communications, vol. 14, no. 1, pp. 305–316, Jan 2015.</a:t>
            </a:r>
            <a:endParaRPr lang="en-US" sz="8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195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04DD5-2E9A-428F-A647-3FAFFA8B0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State-of-the-art: Approaches &amp; Drawbacks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287FA-7300-49E7-BD11-FAFAF3028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Overall Formulation </a:t>
            </a:r>
            <a:r>
              <a:rPr lang="en-US" dirty="0"/>
              <a:t>[1,2]:</a:t>
            </a:r>
          </a:p>
          <a:p>
            <a:pPr lvl="1"/>
            <a:r>
              <a:rPr lang="en-US" sz="1400" dirty="0"/>
              <a:t>Model-free frameworks</a:t>
            </a:r>
          </a:p>
          <a:p>
            <a:pPr lvl="1"/>
            <a:r>
              <a:rPr lang="en-US" sz="1400" dirty="0"/>
              <a:t>Combined state- and action-spaces</a:t>
            </a:r>
          </a:p>
          <a:p>
            <a:pPr lvl="1"/>
            <a:r>
              <a:rPr lang="en-US" sz="1400" dirty="0"/>
              <a:t>Fail to effectively capture the problem structure</a:t>
            </a:r>
          </a:p>
          <a:p>
            <a:pPr lvl="1"/>
            <a:r>
              <a:rPr lang="en-US" sz="1400" dirty="0"/>
              <a:t>Typically resulting in large policy convergence times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Link Layer Studies</a:t>
            </a:r>
            <a:r>
              <a:rPr lang="en-US" dirty="0"/>
              <a:t>:</a:t>
            </a:r>
          </a:p>
          <a:p>
            <a:pPr lvl="1"/>
            <a:r>
              <a:rPr lang="en-US" sz="1400" dirty="0"/>
              <a:t>Approaches forgo queuing analyses</a:t>
            </a:r>
          </a:p>
          <a:p>
            <a:pPr lvl="1"/>
            <a:r>
              <a:rPr lang="en-US" sz="1400" dirty="0"/>
              <a:t>Those that do consider queueing dynamics, do so only at the GNs [3]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97096B-6737-45A9-AAED-F3C503376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3EC320-6461-407B-BDD9-3D9F0C83C682}"/>
              </a:ext>
            </a:extLst>
          </p:cNvPr>
          <p:cNvSpPr txBox="1"/>
          <p:nvPr/>
        </p:nvSpPr>
        <p:spPr>
          <a:xfrm>
            <a:off x="176107" y="6016724"/>
            <a:ext cx="11839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effectLst/>
                <a:latin typeface="Century Schoolbook" panose="02040604050505020304" pitchFamily="18" charset="0"/>
              </a:rPr>
              <a:t>[1] H. Bayerlein et al., “Multi-UAV Path Planning for Wireless Data Harvesting With Deep Reinforcement Learning,” IEEE Open Journal of the Communications Society, vol. 2, p. 1171–1187, 2021.</a:t>
            </a:r>
          </a:p>
          <a:p>
            <a:r>
              <a:rPr lang="en-US" sz="800" dirty="0">
                <a:latin typeface="Century Schoolbook" panose="02040604050505020304" pitchFamily="18" charset="0"/>
              </a:rPr>
              <a:t>[2] </a:t>
            </a:r>
            <a:r>
              <a:rPr lang="en-US" sz="800" dirty="0">
                <a:effectLst/>
                <a:latin typeface="Century Schoolbook" panose="02040604050505020304" pitchFamily="18" charset="0"/>
              </a:rPr>
              <a:t>L. Wang et al., “Multi-Agent Deep Reinforcement Learning-Based Trajectory Planning for Multi-UAV Assisted Mobile Edge Computing,” IEEE Transactions on Cognitive Communications and Networking, vol. 7, no. 1, pp. 73–84, 2021.</a:t>
            </a:r>
          </a:p>
          <a:p>
            <a:r>
              <a:rPr lang="en-US" sz="800" dirty="0">
                <a:latin typeface="Century Schoolbook" panose="02040604050505020304" pitchFamily="18" charset="0"/>
              </a:rPr>
              <a:t>[3] </a:t>
            </a:r>
            <a:r>
              <a:rPr lang="en-US" sz="800" dirty="0">
                <a:effectLst/>
                <a:latin typeface="Century Schoolbook" panose="02040604050505020304" pitchFamily="18" charset="0"/>
              </a:rPr>
              <a:t>A. M. Koushik et al., “Deep Q -Learning-Based Node Positioning for Throughput-Optimal Communications in Dynamic UAV Swarm Network,” IEEE Transactions on Cognitive Communications and Networking, vol. 5, no. 3, pp. 554–566, 2019.</a:t>
            </a:r>
            <a:endParaRPr lang="en-US" sz="8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386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7C8AC-ACAE-4D97-B0CA-8C18D863D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Contributions: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632BA-1C8B-4E59-9514-B133460AB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9982199" cy="3649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Minimize the time-average service delay subject to an average UAV power constraint</a:t>
            </a:r>
            <a:r>
              <a:rPr lang="en-US" dirty="0"/>
              <a:t>:</a:t>
            </a:r>
          </a:p>
          <a:p>
            <a:r>
              <a:rPr lang="en-US" sz="1400" dirty="0"/>
              <a:t>Optimize UAV operations in both waiting and communication service phases</a:t>
            </a:r>
          </a:p>
          <a:p>
            <a:r>
              <a:rPr lang="en-US" sz="1400" dirty="0"/>
              <a:t>Outer decisions: Radial UAV wait velocities | Service schedules &amp; UAV service positions</a:t>
            </a:r>
          </a:p>
          <a:p>
            <a:r>
              <a:rPr lang="en-US" sz="1400" dirty="0"/>
              <a:t>Inner decisions: Angular UAV wait velocities | UAV service trajectories (waypoints + velocities)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>
                <a:solidFill>
                  <a:srgbClr val="FFFF00"/>
                </a:solidFill>
              </a:rPr>
              <a:t>M</a:t>
            </a:r>
            <a:r>
              <a:rPr lang="en-US" b="1" dirty="0">
                <a:solidFill>
                  <a:srgbClr val="FFFF00"/>
                </a:solidFill>
              </a:rPr>
              <a:t>ultiscale </a:t>
            </a:r>
            <a:r>
              <a:rPr lang="en-US" b="1" u="sng" dirty="0">
                <a:solidFill>
                  <a:srgbClr val="FFFF00"/>
                </a:solidFill>
              </a:rPr>
              <a:t>A</a:t>
            </a:r>
            <a:r>
              <a:rPr lang="en-US" b="1" dirty="0">
                <a:solidFill>
                  <a:srgbClr val="FFFF00"/>
                </a:solidFill>
              </a:rPr>
              <a:t>daptive </a:t>
            </a:r>
            <a:r>
              <a:rPr lang="en-US" b="1" u="sng" dirty="0">
                <a:solidFill>
                  <a:srgbClr val="FFFF00"/>
                </a:solidFill>
              </a:rPr>
              <a:t>E</a:t>
            </a:r>
            <a:r>
              <a:rPr lang="en-US" b="1" dirty="0">
                <a:solidFill>
                  <a:srgbClr val="FFFF00"/>
                </a:solidFill>
              </a:rPr>
              <a:t>nergy-conscious </a:t>
            </a:r>
            <a:r>
              <a:rPr lang="en-US" b="1" u="sng" dirty="0">
                <a:solidFill>
                  <a:srgbClr val="FFFF00"/>
                </a:solidFill>
              </a:rPr>
              <a:t>S</a:t>
            </a:r>
            <a:r>
              <a:rPr lang="en-US" b="1" dirty="0">
                <a:solidFill>
                  <a:srgbClr val="FFFF00"/>
                </a:solidFill>
              </a:rPr>
              <a:t>cheduling and </a:t>
            </a:r>
            <a:r>
              <a:rPr lang="en-US" b="1" u="sng" dirty="0">
                <a:solidFill>
                  <a:srgbClr val="FFFF00"/>
                </a:solidFill>
              </a:rPr>
              <a:t>TR</a:t>
            </a:r>
            <a:r>
              <a:rPr lang="en-US" b="1" dirty="0">
                <a:solidFill>
                  <a:srgbClr val="FFFF00"/>
                </a:solidFill>
              </a:rPr>
              <a:t>ajectory </a:t>
            </a:r>
            <a:r>
              <a:rPr lang="en-US" b="1" u="sng" dirty="0">
                <a:solidFill>
                  <a:srgbClr val="FFFF00"/>
                </a:solidFill>
              </a:rPr>
              <a:t>O</a:t>
            </a:r>
            <a:r>
              <a:rPr lang="en-US" b="1" dirty="0">
                <a:solidFill>
                  <a:srgbClr val="FFFF00"/>
                </a:solidFill>
              </a:rPr>
              <a:t>ptimization (</a:t>
            </a:r>
            <a:r>
              <a:rPr lang="en-US" b="1" u="sng" dirty="0">
                <a:solidFill>
                  <a:srgbClr val="FFFF00"/>
                </a:solidFill>
              </a:rPr>
              <a:t>MAESTRO</a:t>
            </a:r>
            <a:r>
              <a:rPr lang="en-US" b="1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FD2713-E611-405B-9A23-CB93376AC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641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5A577-61B2-41E5-9919-81909C69B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Contributions: </a:t>
            </a:r>
            <a:r>
              <a:rPr lang="en-US" sz="3200" dirty="0"/>
              <a:t>Addressing the challenges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BDDB7-977D-4C24-8B70-D99F5EC58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951857" cy="36491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r>
              <a:rPr lang="en-US" dirty="0">
                <a:solidFill>
                  <a:srgbClr val="FFFF00"/>
                </a:solidFill>
              </a:rPr>
              <a:t>Adaptive Control</a:t>
            </a:r>
            <a:r>
              <a:rPr lang="en-US" dirty="0"/>
              <a:t>:</a:t>
            </a:r>
          </a:p>
          <a:p>
            <a:pPr lvl="1"/>
            <a:r>
              <a:rPr lang="en-US" sz="1400" dirty="0"/>
              <a:t>UAVs relay dynamically-generated traffic from miscellaneous sets of randomly distributed GNs</a:t>
            </a:r>
          </a:p>
          <a:p>
            <a:pPr lvl="1"/>
            <a:r>
              <a:rPr lang="en-US" sz="1400" dirty="0"/>
              <a:t>Non-SCA approach allows for a control framework that is adaptive to uncertain system dynamics</a:t>
            </a:r>
          </a:p>
          <a:p>
            <a:pPr lvl="1"/>
            <a:r>
              <a:rPr lang="en-US" sz="1400" dirty="0"/>
              <a:t>A </a:t>
            </a:r>
            <a:r>
              <a:rPr lang="en-US" sz="1400" dirty="0">
                <a:solidFill>
                  <a:srgbClr val="FFFF00"/>
                </a:solidFill>
              </a:rPr>
              <a:t>Semi-Markov Decision Process (SMDP)</a:t>
            </a:r>
            <a:r>
              <a:rPr lang="en-US" sz="1400" dirty="0"/>
              <a:t> formulation captures temporal irregularities in state transitions</a:t>
            </a:r>
          </a:p>
          <a:p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A2G Channel Model</a:t>
            </a:r>
            <a:r>
              <a:rPr lang="en-US" dirty="0"/>
              <a:t>:</a:t>
            </a:r>
          </a:p>
          <a:p>
            <a:pPr lvl="1"/>
            <a:r>
              <a:rPr lang="en-US" sz="1400" dirty="0"/>
              <a:t>Accurately model A2G channel characteristics along BS-UAV and GN-UAV links</a:t>
            </a:r>
          </a:p>
          <a:p>
            <a:pPr lvl="1"/>
            <a:r>
              <a:rPr lang="en-US" sz="1400" dirty="0"/>
              <a:t>Incorporation of </a:t>
            </a:r>
            <a:r>
              <a:rPr lang="en-US" sz="1400" dirty="0">
                <a:solidFill>
                  <a:srgbClr val="FFFF00"/>
                </a:solidFill>
              </a:rPr>
              <a:t>rate-adaptation</a:t>
            </a:r>
            <a:r>
              <a:rPr lang="en-US" sz="1400" dirty="0"/>
              <a:t> at all transmitters to maximize system throughput</a:t>
            </a:r>
          </a:p>
          <a:p>
            <a:pPr lvl="1"/>
            <a:r>
              <a:rPr lang="en-US" sz="1400" dirty="0"/>
              <a:t>Non-SCA approach mitigates approximations in the data payload delivery constraints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2101C-DF4B-4BAA-9391-4833D9CD3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755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2794A-4FF2-43D4-A561-305C34D6E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Contributions: </a:t>
            </a:r>
            <a:r>
              <a:rPr lang="en-US" sz="3200" dirty="0"/>
              <a:t>Addressing the challenges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764B5-8993-47EB-B7D8-FDAFD43C1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065867"/>
            <a:ext cx="10232812" cy="4111414"/>
          </a:xfrm>
        </p:spPr>
        <p:txBody>
          <a:bodyPr>
            <a:no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UAV Trajectory Design</a:t>
            </a:r>
            <a:r>
              <a:rPr lang="en-US" sz="1200" dirty="0"/>
              <a:t>:</a:t>
            </a:r>
          </a:p>
          <a:p>
            <a:pPr lvl="1"/>
            <a:r>
              <a:rPr lang="en-US" sz="1200" dirty="0">
                <a:solidFill>
                  <a:srgbClr val="FFFF00"/>
                </a:solidFill>
              </a:rPr>
              <a:t>Hierarchical Competitive Swarm Optimization (HCSO)</a:t>
            </a:r>
          </a:p>
          <a:p>
            <a:pPr lvl="1"/>
            <a:r>
              <a:rPr lang="en-US" sz="1200" dirty="0"/>
              <a:t>Unlike SCA, CSO does not rely on a specific problem structure</a:t>
            </a:r>
          </a:p>
          <a:p>
            <a:pPr lvl="1"/>
            <a:r>
              <a:rPr lang="en-US" sz="1200" dirty="0"/>
              <a:t>Unlike PSO, CSO has more efficient updates via pair-wise competition</a:t>
            </a:r>
          </a:p>
          <a:p>
            <a:pPr marL="457200" lvl="1" indent="0">
              <a:buNone/>
            </a:pPr>
            <a:endParaRPr lang="en-US" sz="1400" dirty="0">
              <a:solidFill>
                <a:srgbClr val="FFFF00"/>
              </a:solidFill>
            </a:endParaRPr>
          </a:p>
          <a:p>
            <a:r>
              <a:rPr lang="en-US" sz="1400" dirty="0">
                <a:solidFill>
                  <a:srgbClr val="FFFF00"/>
                </a:solidFill>
              </a:rPr>
              <a:t>Distributed Swarm Deployments</a:t>
            </a:r>
            <a:r>
              <a:rPr lang="en-US" sz="1200" dirty="0"/>
              <a:t>:</a:t>
            </a:r>
          </a:p>
          <a:p>
            <a:pPr lvl="1"/>
            <a:r>
              <a:rPr lang="en-US" sz="1200" dirty="0"/>
              <a:t>Decoupled executions via </a:t>
            </a:r>
            <a:r>
              <a:rPr lang="en-US" sz="1200" dirty="0">
                <a:solidFill>
                  <a:srgbClr val="FFFF00"/>
                </a:solidFill>
              </a:rPr>
              <a:t>policy replication</a:t>
            </a:r>
            <a:r>
              <a:rPr lang="en-US" sz="1200" dirty="0"/>
              <a:t> across the swarm</a:t>
            </a:r>
          </a:p>
          <a:p>
            <a:pPr lvl="1"/>
            <a:r>
              <a:rPr lang="en-US" sz="1200" dirty="0"/>
              <a:t>Overlay a fully-connected mesh network for </a:t>
            </a:r>
            <a:r>
              <a:rPr lang="en-US" sz="1200" dirty="0">
                <a:solidFill>
                  <a:srgbClr val="FFFF00"/>
                </a:solidFill>
              </a:rPr>
              <a:t>command &amp; control</a:t>
            </a:r>
          </a:p>
          <a:p>
            <a:pPr lvl="1"/>
            <a:r>
              <a:rPr lang="en-US" sz="1200" dirty="0"/>
              <a:t>Multi-UAV heuristics for </a:t>
            </a:r>
            <a:r>
              <a:rPr lang="en-US" sz="1200" dirty="0">
                <a:solidFill>
                  <a:srgbClr val="FFFF00"/>
                </a:solidFill>
              </a:rPr>
              <a:t>spread maximization</a:t>
            </a:r>
            <a:r>
              <a:rPr lang="en-US" sz="1200" dirty="0"/>
              <a:t> and </a:t>
            </a:r>
            <a:r>
              <a:rPr lang="en-US" sz="1200" dirty="0">
                <a:solidFill>
                  <a:srgbClr val="FFFF00"/>
                </a:solidFill>
              </a:rPr>
              <a:t>conflict resolution</a:t>
            </a:r>
          </a:p>
          <a:p>
            <a:endParaRPr lang="en-US" sz="1400" dirty="0">
              <a:solidFill>
                <a:srgbClr val="FFFF00"/>
              </a:solidFill>
            </a:endParaRPr>
          </a:p>
          <a:p>
            <a:r>
              <a:rPr lang="en-US" sz="1400" dirty="0">
                <a:solidFill>
                  <a:srgbClr val="FFFF00"/>
                </a:solidFill>
              </a:rPr>
              <a:t>Link Layer Studies</a:t>
            </a:r>
            <a:r>
              <a:rPr lang="en-US" sz="1200" dirty="0">
                <a:solidFill>
                  <a:srgbClr val="FFFF00"/>
                </a:solidFill>
              </a:rPr>
              <a:t>:</a:t>
            </a:r>
          </a:p>
          <a:p>
            <a:pPr lvl="1"/>
            <a:r>
              <a:rPr lang="en-US" sz="1200" dirty="0"/>
              <a:t>Queuing models incorporated at the BS and the UAVs</a:t>
            </a:r>
          </a:p>
          <a:p>
            <a:pPr lvl="1"/>
            <a:r>
              <a:rPr lang="en-US" sz="1200" dirty="0"/>
              <a:t>QoS studies include queue wait times and queue management heuristics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68875-B303-4291-9757-AF8236C8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233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738B9-3BF9-49BD-A310-530F51A54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12" y="808055"/>
            <a:ext cx="5344161" cy="1453363"/>
          </a:xfrm>
        </p:spPr>
        <p:txBody>
          <a:bodyPr>
            <a:normAutofit/>
          </a:bodyPr>
          <a:lstStyle/>
          <a:p>
            <a:r>
              <a:rPr lang="en-US" dirty="0"/>
              <a:t>System Model: Deployment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36F49FF-84E5-A066-9BA1-FC7B5462BF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611" y="2261420"/>
                <a:ext cx="5506722" cy="363793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r>
                  <a:rPr lang="en-US" b="0" dirty="0"/>
                  <a:t> </a:t>
                </a:r>
                <a:r>
                  <a:rPr lang="en-US" b="0" dirty="0">
                    <a:solidFill>
                      <a:srgbClr val="FFFF00"/>
                    </a:solidFill>
                  </a:rPr>
                  <a:t>rotary-wing UAV relays</a:t>
                </a:r>
                <a:r>
                  <a:rPr lang="en-US" b="0" dirty="0"/>
                  <a:t> assisting </a:t>
                </a:r>
                <a:r>
                  <a:rPr lang="en-US" dirty="0"/>
                  <a:t>a terrestrial BS</a:t>
                </a:r>
              </a:p>
              <a:p>
                <a:r>
                  <a:rPr lang="en-US" dirty="0">
                    <a:solidFill>
                      <a:srgbClr val="FFFF00"/>
                    </a:solidFill>
                  </a:rPr>
                  <a:t>Circular cell</a:t>
                </a:r>
                <a:r>
                  <a:rPr lang="en-US" dirty="0"/>
                  <a:t> of radius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r>
                  <a:rPr lang="en-US" dirty="0"/>
                  <a:t>GN density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dirty="0"/>
                  <a:t> GNs/area</a:t>
                </a:r>
              </a:p>
              <a:p>
                <a:r>
                  <a:rPr lang="en-US" dirty="0"/>
                  <a:t>Fixed UAV height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b="0" dirty="0"/>
                  <a:t>Fixed BS height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b="0" dirty="0"/>
                  <a:t>BS uses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orthogonal channels (OFDMA)</a:t>
                </a:r>
              </a:p>
              <a:p>
                <a:r>
                  <a:rPr lang="en-US" b="0" dirty="0"/>
                  <a:t>UAVs restricted to serve 1 GN at a time</a:t>
                </a:r>
              </a:p>
              <a:p>
                <a:r>
                  <a:rPr lang="en-US" b="0" dirty="0">
                    <a:solidFill>
                      <a:srgbClr val="FFFF00"/>
                    </a:solidFill>
                  </a:rPr>
                  <a:t>Decode &amp; Forward (D&amp;F)</a:t>
                </a:r>
                <a:r>
                  <a:rPr lang="en-US" b="0" dirty="0"/>
                  <a:t> strategy</a:t>
                </a:r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36F49FF-84E5-A066-9BA1-FC7B5462BF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611" y="2261420"/>
                <a:ext cx="5506722" cy="3637935"/>
              </a:xfrm>
              <a:blipFill>
                <a:blip r:embed="rId3"/>
                <a:stretch>
                  <a:fillRect l="-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DEC60-3A1E-47C1-8D61-0620D5579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80213" y="6550222"/>
            <a:ext cx="311787" cy="30777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AC8F8B-EF6D-420B-BC31-98B8A1A02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795" y="1146696"/>
            <a:ext cx="6095593" cy="451074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D78374-C8D8-4B02-B59D-C3F467D1BCF9}"/>
              </a:ext>
            </a:extLst>
          </p:cNvPr>
          <p:cNvSpPr txBox="1"/>
          <p:nvPr/>
        </p:nvSpPr>
        <p:spPr>
          <a:xfrm flipH="1">
            <a:off x="5571270" y="5723462"/>
            <a:ext cx="6644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entury Schoolbook" panose="02040604050505020304" pitchFamily="18" charset="0"/>
              </a:rPr>
              <a:t>A sample deployment in precision agriculture/mechanized farming </a:t>
            </a:r>
            <a:r>
              <a:rPr lang="en-US" sz="1200" i="1" dirty="0">
                <a:latin typeface="Century Schoolbook" panose="02040604050505020304" pitchFamily="18" charset="0"/>
              </a:rPr>
              <a:t>(Not to scale)</a:t>
            </a:r>
          </a:p>
        </p:txBody>
      </p:sp>
    </p:spTree>
    <p:extLst>
      <p:ext uri="{BB962C8B-B14F-4D97-AF65-F5344CB8AC3E}">
        <p14:creationId xmlns:p14="http://schemas.microsoft.com/office/powerpoint/2010/main" val="1711061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8417A-2724-477C-997C-2FF4FB9B7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Model: Communication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A8B40E-4569-44F7-B5F6-4F33E64559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2142067"/>
                <a:ext cx="11302999" cy="3696546"/>
              </a:xfrm>
            </p:spPr>
            <p:txBody>
              <a:bodyPr>
                <a:no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Link bandwidth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Each UAV equipped with </a:t>
                </a:r>
                <a:r>
                  <a:rPr lang="en-US" dirty="0">
                    <a:solidFill>
                      <a:srgbClr val="FFFF00"/>
                    </a:solidFill>
                  </a:rPr>
                  <a:t>one transceiver chain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Channels to the UAVs can either be </a:t>
                </a:r>
                <a:r>
                  <a:rPr lang="en-US" dirty="0">
                    <a:solidFill>
                      <a:srgbClr val="FFFF00"/>
                    </a:solidFill>
                  </a:rPr>
                  <a:t>pre-determined</a:t>
                </a:r>
                <a:r>
                  <a:rPr lang="en-US" dirty="0"/>
                  <a:t> or </a:t>
                </a:r>
                <a:r>
                  <a:rPr lang="en-US" dirty="0">
                    <a:solidFill>
                      <a:srgbClr val="FFFF00"/>
                    </a:solidFill>
                  </a:rPr>
                  <a:t>dynamically assigned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Fully-connected mesh over the band-edges for BS-UAV and inter-UAV command &amp; control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Short control frames v Relatively larger data payloads | </a:t>
                </a:r>
                <a:r>
                  <a:rPr lang="en-US" dirty="0">
                    <a:solidFill>
                      <a:srgbClr val="FFFF00"/>
                    </a:solidFill>
                  </a:rPr>
                  <a:t>Ignore control/coordination latencies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Each GN generated </a:t>
                </a:r>
                <a:r>
                  <a:rPr lang="en-US" dirty="0">
                    <a:solidFill>
                      <a:srgbClr val="FFFF00"/>
                    </a:solidFill>
                  </a:rPr>
                  <a:t>uplink requests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b="0" dirty="0">
                    <a:solidFill>
                      <a:srgbClr val="FFFF00"/>
                    </a:solidFill>
                  </a:rPr>
                  <a:t> bits</a:t>
                </a:r>
                <a:endParaRPr lang="en-US" b="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Per-GN Poisson request generation process rate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/>
                          <m:t>λ</m:t>
                        </m:r>
                      </m:e>
                      <m:sub>
                        <m:r>
                          <a:rPr lang="en-US" i="1"/>
                          <m:t>𝑅</m:t>
                        </m:r>
                        <m:r>
                          <a:rPr lang="en-US" i="1"/>
                          <m:t>|</m:t>
                        </m:r>
                        <m:r>
                          <a:rPr lang="en-US" i="1"/>
                          <m:t>𝐺</m:t>
                        </m:r>
                      </m:sub>
                    </m:sSub>
                  </m:oMath>
                </a14:m>
                <a:r>
                  <a:rPr lang="en-US" dirty="0"/>
                  <a:t> req/GN/time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Overall request arrival rate in the cell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FF00"/>
                            </a:solidFill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FF00"/>
                            </a:solidFill>
                          </a:rPr>
                          <m:t>λ</m:t>
                        </m:r>
                      </m:e>
                      <m:sub>
                        <m:r>
                          <a:rPr lang="en-US" i="1">
                            <a:solidFill>
                              <a:srgbClr val="FFFF00"/>
                            </a:solidFill>
                          </a:rPr>
                          <m:t>𝑅</m:t>
                        </m:r>
                        <m:r>
                          <a:rPr lang="en-US" i="1">
                            <a:solidFill>
                              <a:srgbClr val="FFFF00"/>
                            </a:solidFill>
                          </a:rPr>
                          <m:t>|</m:t>
                        </m:r>
                        <m:r>
                          <a:rPr lang="en-US" i="1">
                            <a:solidFill>
                              <a:srgbClr val="FFFF00"/>
                            </a:solidFill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rgbClr val="FFFF00"/>
                    </a:solidFill>
                  </a:rPr>
                  <a:t> requests/time</a:t>
                </a:r>
                <a:endParaRPr lang="en-US" b="0" dirty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A8B40E-4569-44F7-B5F6-4F33E6455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2142067"/>
                <a:ext cx="11302999" cy="3696546"/>
              </a:xfrm>
              <a:blipFill>
                <a:blip r:embed="rId2"/>
                <a:stretch>
                  <a:fillRect l="-216" t="-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95BB5-DBC8-45D4-B955-7C82907B6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325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0A50-A9A6-4DCA-8413-EDD7A9EAF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Model: Channel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8818F4-1019-4A8B-8B89-1F567AB70B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2142067"/>
                <a:ext cx="11316546" cy="364913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β</m:t>
                        </m:r>
                      </m:e>
                    </m:rad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𝑔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β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β</m:t>
                        </m:r>
                      </m:e>
                      <m:sub>
                        <m:r>
                          <m:rPr>
                            <m:nor/>
                          </m:rPr>
                          <a:rPr lang="en-US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LoS</m:t>
                        </m:r>
                      </m:sub>
                    </m:sSub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</m:d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β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p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α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/>
                      <m:t>β</m:t>
                    </m:r>
                    <m:r>
                      <a:rPr lang="en-US"/>
                      <m:t>=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/>
                          <m:t>β</m:t>
                        </m:r>
                      </m:e>
                      <m:sub>
                        <m:r>
                          <m:rPr>
                            <m:nor/>
                          </m:rPr>
                          <a:rPr lang="en-US"/>
                          <m:t>NLoS</m:t>
                        </m:r>
                      </m:sub>
                    </m:sSub>
                    <m:d>
                      <m:dPr>
                        <m:ctrlPr>
                          <a:rPr lang="en-US" i="1"/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/>
                          <m:t>d</m:t>
                        </m:r>
                      </m:e>
                    </m:d>
                    <m:r>
                      <a:rPr lang="en-US"/>
                      <m:t>=</m:t>
                    </m:r>
                    <m:r>
                      <m:rPr>
                        <m:sty m:val="p"/>
                      </m:rPr>
                      <a:rPr lang="en-US"/>
                      <m:t>κ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/>
                          <m:t>β</m:t>
                        </m:r>
                      </m:e>
                      <m:sub>
                        <m:r>
                          <a:rPr lang="en-US"/>
                          <m:t>0</m:t>
                        </m:r>
                      </m:sub>
                    </m:sSub>
                    <m:sSup>
                      <m:sSupPr>
                        <m:ctrlPr>
                          <a:rPr lang="en-US" i="1"/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/>
                          <m:t>d</m:t>
                        </m:r>
                      </m:e>
                      <m:sup>
                        <m:r>
                          <a:rPr lang="en-US" i="1"/>
                          <m:t>−</m:t>
                        </m:r>
                        <m:acc>
                          <m:accPr>
                            <m:chr m:val="̃"/>
                            <m:ctrlPr>
                              <a:rPr lang="en-US" i="1"/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/>
                              <m:t>α</m:t>
                            </m:r>
                          </m:e>
                        </m:acc>
                      </m:sup>
                    </m:sSup>
                  </m:oMath>
                </a14:m>
                <a:r>
                  <a:rPr lang="en-US" dirty="0"/>
                  <a:t> capture </a:t>
                </a:r>
                <a:r>
                  <a:rPr lang="en-US" dirty="0">
                    <a:solidFill>
                      <a:srgbClr val="FFFF00"/>
                    </a:solidFill>
                  </a:rPr>
                  <a:t>large-scale variations for LoS &amp; NLoS links</a:t>
                </a:r>
                <a:r>
                  <a:rPr lang="en-US" dirty="0"/>
                  <a:t>, respectively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/>
                      <m:t>φ</m:t>
                    </m:r>
                  </m:oMath>
                </a14:m>
                <a:r>
                  <a:rPr lang="en-US" b="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-dependent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n-US" b="0" i="0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factor</m:t>
                    </m:r>
                  </m:oMath>
                </a14:m>
                <a:r>
                  <a:rPr lang="en-US" b="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, i.e.,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/>
                      <m:t>K</m:t>
                    </m:r>
                    <m:d>
                      <m:dPr>
                        <m:ctrlPr>
                          <a:rPr lang="en-US" i="1"/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/>
                          <m:t>φ</m:t>
                        </m:r>
                      </m:e>
                    </m:d>
                    <m:r>
                      <a:rPr lang="en-US"/>
                      <m:t>=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/>
                          <m:t>k</m:t>
                        </m:r>
                      </m:e>
                      <m:sub>
                        <m:r>
                          <a:rPr lang="en-US"/>
                          <m:t>1</m:t>
                        </m:r>
                      </m:sub>
                    </m:sSub>
                    <m:func>
                      <m:funcPr>
                        <m:ctrlPr>
                          <a:rPr lang="en-US" i="1"/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/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i="1"/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/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/>
                                  <m:t>k</m:t>
                                </m:r>
                              </m:e>
                              <m:sub>
                                <m:r>
                                  <a:rPr lang="en-US"/>
                                  <m:t>2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/>
                              <m:t>φ</m:t>
                            </m:r>
                          </m:e>
                        </m:d>
                      </m:e>
                    </m:func>
                  </m:oMath>
                </a14:m>
                <a:endParaRPr lang="en-US" b="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𝑔</m:t>
                    </m:r>
                  </m:oMath>
                </a14:m>
                <a:r>
                  <a:rPr lang="en-US" b="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b="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is the </a:t>
                </a:r>
                <a:r>
                  <a:rPr lang="en-US" b="0" dirty="0">
                    <a:solidFill>
                      <a:srgbClr val="FFFF00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small-scale fading</a:t>
                </a:r>
                <a:r>
                  <a:rPr lang="en-US" b="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component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modeled as </a:t>
                </a:r>
                <a:r>
                  <a:rPr lang="en-US" dirty="0">
                    <a:solidFill>
                      <a:srgbClr val="FFFF00"/>
                    </a:solidFill>
                  </a:rPr>
                  <a:t>Rician fading for LoS links</a:t>
                </a:r>
                <a:r>
                  <a:rPr lang="en-US" dirty="0"/>
                  <a:t> and as </a:t>
                </a:r>
                <a:r>
                  <a:rPr lang="en-US" dirty="0">
                    <a:solidFill>
                      <a:srgbClr val="FFFF00"/>
                    </a:solidFill>
                  </a:rPr>
                  <a:t>Rayleigh fading for NLoS links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nor/>
                          </m:rPr>
                          <a:rPr lang="en-US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LoS</m:t>
                        </m:r>
                      </m:sub>
                    </m:sSub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φ</m:t>
                        </m:r>
                      </m:e>
                    </m:d>
                    <m: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z</m:t>
                                    </m:r>
                                  </m:e>
                                  <m:sub>
                                    <m:r>
                                      <a:rPr lang="en-US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φ</m:t>
                                    </m:r>
                                    <m:r>
                                      <a:rPr lang="en-US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z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func>
                      </m:den>
                    </m:f>
                  </m:oMath>
                </a14:m>
                <a:r>
                  <a:rPr lang="en-US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nor/>
                          </m:rPr>
                          <a:rPr lang="en-US"/>
                          <m:t>NLoS</m:t>
                        </m:r>
                      </m:sub>
                    </m:sSub>
                    <m:d>
                      <m:dPr>
                        <m:ctrlPr>
                          <a:rPr lang="en-US" i="1"/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/>
                          <m:t>φ</m:t>
                        </m:r>
                      </m:e>
                    </m:d>
                    <m:r>
                      <a:rPr lang="en-US" i="1"/>
                      <m:t>=1−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𝑃</m:t>
                        </m:r>
                      </m:e>
                      <m:sub>
                        <m:r>
                          <m:rPr>
                            <m:nor/>
                          </m:rPr>
                          <a:rPr lang="en-US"/>
                          <m:t>LoS</m:t>
                        </m:r>
                      </m:sub>
                    </m:sSub>
                    <m:d>
                      <m:dPr>
                        <m:ctrlPr>
                          <a:rPr lang="en-US" i="1"/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/>
                          <m:t>φ</m:t>
                        </m:r>
                      </m:e>
                    </m:d>
                  </m:oMath>
                </a14:m>
                <a:endParaRPr lang="en-US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8818F4-1019-4A8B-8B89-1F567AB70B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2142067"/>
                <a:ext cx="11316546" cy="3649133"/>
              </a:xfrm>
              <a:blipFill>
                <a:blip r:embed="rId2"/>
                <a:stretch>
                  <a:fillRect l="-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696520-E5B3-4C7E-89EC-85F739FE3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779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32042-3BC1-4A67-B045-929FCDB9F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5D384-BF95-415D-B8E7-178550FC1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Motivation</a:t>
            </a:r>
          </a:p>
          <a:p>
            <a:r>
              <a:rPr lang="en-US" dirty="0">
                <a:solidFill>
                  <a:srgbClr val="FFFF00"/>
                </a:solidFill>
              </a:rPr>
              <a:t>Problem Statement</a:t>
            </a:r>
          </a:p>
          <a:p>
            <a:r>
              <a:rPr lang="en-US" dirty="0">
                <a:solidFill>
                  <a:srgbClr val="FFFF00"/>
                </a:solidFill>
              </a:rPr>
              <a:t>State-of-the-art</a:t>
            </a:r>
            <a:r>
              <a:rPr lang="en-US" dirty="0"/>
              <a:t>: Approaches &amp; Drawbacks</a:t>
            </a:r>
          </a:p>
          <a:p>
            <a:r>
              <a:rPr lang="en-US" dirty="0">
                <a:solidFill>
                  <a:srgbClr val="FFFF00"/>
                </a:solidFill>
              </a:rPr>
              <a:t>System Model</a:t>
            </a:r>
            <a:r>
              <a:rPr lang="en-US" dirty="0"/>
              <a:t>: Deployment | Communication | Channel | Power</a:t>
            </a:r>
          </a:p>
          <a:p>
            <a:r>
              <a:rPr lang="en-US" dirty="0">
                <a:solidFill>
                  <a:srgbClr val="FFFF00"/>
                </a:solidFill>
              </a:rPr>
              <a:t>MAESTRO</a:t>
            </a:r>
            <a:r>
              <a:rPr lang="en-US" dirty="0"/>
              <a:t>: Specialized single UAV relay approach via SMDPs and HCSO</a:t>
            </a:r>
          </a:p>
          <a:p>
            <a:r>
              <a:rPr lang="en-US" dirty="0">
                <a:solidFill>
                  <a:srgbClr val="FFFF00"/>
                </a:solidFill>
              </a:rPr>
              <a:t>MAESTRO-X</a:t>
            </a:r>
            <a:r>
              <a:rPr lang="en-US" dirty="0"/>
              <a:t>: Generalized swarm orchestration | Optimal policy + multi-UAV heuristics</a:t>
            </a:r>
          </a:p>
          <a:p>
            <a:r>
              <a:rPr lang="en-US" dirty="0">
                <a:solidFill>
                  <a:srgbClr val="FFFF00"/>
                </a:solidFill>
              </a:rPr>
              <a:t>Simulation Setup</a:t>
            </a:r>
          </a:p>
          <a:p>
            <a:r>
              <a:rPr lang="en-US" dirty="0">
                <a:solidFill>
                  <a:srgbClr val="FFFF00"/>
                </a:solidFill>
              </a:rPr>
              <a:t>Numerical Evaluations</a:t>
            </a:r>
          </a:p>
          <a:p>
            <a:r>
              <a:rPr lang="en-US" dirty="0">
                <a:solidFill>
                  <a:srgbClr val="FFFF00"/>
                </a:solidFill>
              </a:rPr>
              <a:t>Future 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290AE5-A073-4746-81A7-E17021AC4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847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D643A-50B4-4570-867A-62C9F3863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Model: Channel | Rate Adaptation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C9FCF-059F-4F1E-AF5F-88D0E4CD79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nor/>
                          </m:rPr>
                          <a:rPr lang="en-US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out</m:t>
                        </m:r>
                      </m:sub>
                    </m:sSub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Υ</m:t>
                        </m:r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β</m:t>
                        </m:r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K</m:t>
                        </m:r>
                      </m:e>
                    </m:d>
                    <m: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Q</m:t>
                        </m:r>
                      </m:e>
                      <m:sub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K</m:t>
                            </m:r>
                          </m:e>
                        </m:rad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d>
                              <m:d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K</m:t>
                                </m:r>
                                <m:r>
                                  <a:rPr lang="en-US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u</m:t>
                            </m:r>
                            <m:d>
                              <m:d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Υ</m:t>
                                </m:r>
                                <m:r>
                                  <a:rPr lang="en-US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β</m:t>
                                </m:r>
                              </m:e>
                            </m:d>
                          </m:e>
                        </m:rad>
                      </m:e>
                    </m:d>
                    <m: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;</m:t>
                    </m:r>
                    <m:r>
                      <m:rPr>
                        <m:sty m:val="p"/>
                      </m:rP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u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Υ</m:t>
                        </m:r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β</m:t>
                        </m:r>
                      </m:e>
                    </m:d>
                    <m: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p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Γ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Υ</m:t>
                            </m:r>
                            <m:r>
                              <m:rPr>
                                <m:lit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B</m:t>
                            </m:r>
                          </m:sup>
                        </m:sSup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m:rPr>
                        <m:lit/>
                      </m:rP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/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βP</m:t>
                        </m:r>
                      </m:e>
                    </m:d>
                  </m:oMath>
                </a14:m>
                <a:endParaRPr lang="en-US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R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Υ</m:t>
                        </m:r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β</m:t>
                        </m:r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K</m:t>
                        </m:r>
                      </m:e>
                    </m:d>
                    <m: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Υ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out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Υ</m:t>
                            </m:r>
                            <m: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β</m:t>
                            </m:r>
                            <m: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K</m:t>
                            </m:r>
                          </m:e>
                        </m:d>
                      </m:e>
                    </m:d>
                    <m: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Υ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Q</m:t>
                        </m:r>
                      </m:e>
                      <m:sub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K</m:t>
                            </m:r>
                          </m:e>
                        </m:rad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d>
                              <m:d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K</m:t>
                                </m:r>
                                <m:r>
                                  <a:rPr lang="en-US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u</m:t>
                            </m:r>
                            <m:d>
                              <m:d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Υ</m:t>
                                </m:r>
                                <m:r>
                                  <a:rPr lang="en-US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β</m:t>
                                </m:r>
                              </m:e>
                            </m:d>
                          </m:e>
                        </m:rad>
                      </m:e>
                    </m:d>
                  </m:oMath>
                </a14:m>
                <a:endParaRPr lang="en-US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Z</m:t>
                    </m:r>
                    <m:r>
                      <a:rPr lang="en-US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=  </m:t>
                    </m:r>
                    <m:rad>
                      <m:radPr>
                        <m:degHide m:val="on"/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βP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σ</m:t>
                                </m:r>
                              </m:e>
                              <m:sup>
                                <m:r>
                                  <a:rPr lang="en-US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Γ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u</m:t>
                        </m:r>
                        <m:d>
                          <m:d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Υ</m:t>
                            </m:r>
                            <m: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β</m:t>
                            </m:r>
                          </m:e>
                        </m:d>
                      </m:e>
                    </m:rad>
                    <m: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, </m:t>
                    </m:r>
                    <m:r>
                      <m:rPr>
                        <m:sty m:val="p"/>
                      </m:rP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Υ</m:t>
                    </m:r>
                    <m: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B</m:t>
                    </m:r>
                    <m:func>
                      <m:func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= </m:t>
                    </m:r>
                    <m:r>
                      <m:rPr>
                        <m:sty m:val="p"/>
                      </m:rP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Z</m:t>
                        </m:r>
                      </m:e>
                    </m:d>
                    <m:r>
                      <m:rPr>
                        <m:nor/>
                      </m:rPr>
                      <a:rPr lang="en-US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and</m:t>
                    </m:r>
                    <m:r>
                      <m:rPr>
                        <m:nor/>
                      </m:rPr>
                      <a:rPr lang="en-US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Υ</m:t>
                        </m:r>
                      </m:e>
                      <m:sup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β</m:t>
                        </m:r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K</m:t>
                        </m:r>
                      </m:e>
                    </m:d>
                    <m: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Z</m:t>
                            </m:r>
                          </m:e>
                          <m:sup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β</m:t>
                            </m:r>
                            <m: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K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β</m:t>
                        </m:r>
                        <m: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</m:d>
                    <m:r>
                      <a:rPr lang="en-US" i="1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solidFill>
                              <a:srgbClr val="FFFF00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𝑍</m:t>
                        </m:r>
                        <m:r>
                          <a:rPr lang="en-US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≥</m:t>
                        </m:r>
                        <m: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func>
                      <m:funcPr>
                        <m:ctrlP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</m:func>
                    <m:d>
                      <m:dPr>
                        <m:ctrlP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</m:d>
                    <m:r>
                      <a:rPr lang="en-US" i="1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func>
                      <m:funcPr>
                        <m:ctrlP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func>
                    <m:d>
                      <m:dPr>
                        <m:ctrlP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e>
                        </m:rad>
                        <m: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𝐾</m:t>
                                    </m:r>
                                    <m:r>
                                      <a:rPr lang="en-US" i="1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σ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Γ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β</m:t>
                                </m:r>
                                <m:r>
                                  <a:rPr lang="en-US" i="1">
                                    <a:solidFill>
                                      <a:srgbClr val="FFFF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</m:den>
                            </m:f>
                          </m:e>
                        </m:rad>
                        <m: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</m:d>
                  </m:oMath>
                </a14:m>
                <a:endParaRPr lang="en-US" dirty="0">
                  <a:solidFill>
                    <a:srgbClr val="FFFF00"/>
                  </a:solidFill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φ</m:t>
                        </m:r>
                      </m:e>
                    </m:d>
                    <m:r>
                      <a:rPr lang="en-US" i="1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nor/>
                          </m:rPr>
                          <a:rPr lang="en-US">
                            <a:solidFill>
                              <a:srgbClr val="FFFF00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LoS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φ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β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>
                                <a:solidFill>
                                  <a:srgbClr val="FFFF00"/>
                                </a:solidFill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LoS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φ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nor/>
                          </m:rPr>
                          <a:rPr lang="en-US">
                            <a:solidFill>
                              <a:srgbClr val="FFFF00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NLoS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φ</m:t>
                        </m:r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β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>
                                <a:solidFill>
                                  <a:srgbClr val="FFFF00"/>
                                </a:solidFill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NLoS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en-US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,0</m:t>
                        </m:r>
                      </m:e>
                    </m:d>
                  </m:oMath>
                </a14:m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C9FCF-059F-4F1E-AF5F-88D0E4CD79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7F9F5-2C7D-46BC-A4AE-4EB065C99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997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0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0" name="Rectangle 42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44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2" name="Rectangle 46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0A9024F-6E26-4428-A509-0E70B469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37" y="1327573"/>
            <a:ext cx="5766660" cy="40366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855602-9528-4526-B49E-59117DD6A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042" y="1327573"/>
            <a:ext cx="5454946" cy="403666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FD63B-80CC-445E-9EA3-30B2DE5C0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7658" y="64801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b="0" i="0" kern="1200" smtClean="0">
                <a:solidFill>
                  <a:srgbClr val="FFFFFF"/>
                </a:solidFill>
                <a:effectLst/>
              </a:rPr>
              <a:pPr>
                <a:spcAft>
                  <a:spcPts val="600"/>
                </a:spcAft>
              </a:pPr>
              <a:t>21</a:t>
            </a:fld>
            <a:endParaRPr lang="en-US" b="0" i="0" kern="1200" dirty="0">
              <a:solidFill>
                <a:srgbClr val="FFFFFF"/>
              </a:solidFill>
              <a:effectLst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FCD8AA-D14F-4DE8-9CA5-282FF1E802EC}"/>
              </a:ext>
            </a:extLst>
          </p:cNvPr>
          <p:cNvSpPr txBox="1"/>
          <p:nvPr/>
        </p:nvSpPr>
        <p:spPr>
          <a:xfrm>
            <a:off x="699304" y="5739915"/>
            <a:ext cx="10790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entury Schoolbook" panose="02040604050505020304" pitchFamily="18" charset="0"/>
              </a:rPr>
              <a:t>Performance: A2G Channel Model with Rate Adaptation</a:t>
            </a:r>
          </a:p>
        </p:txBody>
      </p:sp>
    </p:spTree>
    <p:extLst>
      <p:ext uri="{BB962C8B-B14F-4D97-AF65-F5344CB8AC3E}">
        <p14:creationId xmlns:p14="http://schemas.microsoft.com/office/powerpoint/2010/main" val="1180003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0E3A06-14D8-4DB0-A299-9BD7B9C17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36" y="1380587"/>
            <a:ext cx="5654035" cy="38730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AC96BB-2C38-4D5E-ADD2-37FA45F14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041" y="1380587"/>
            <a:ext cx="5454947" cy="387301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50748C-1756-43B3-9420-754C57864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7658" y="64801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b="0" i="0" kern="1200">
                <a:solidFill>
                  <a:srgbClr val="FFFFFF"/>
                </a:solidFill>
                <a:effectLst/>
              </a:rPr>
              <a:pPr>
                <a:spcAft>
                  <a:spcPts val="600"/>
                </a:spcAft>
              </a:pPr>
              <a:t>22</a:t>
            </a:fld>
            <a:endParaRPr lang="en-US" b="0" i="0" kern="1200" dirty="0">
              <a:solidFill>
                <a:srgbClr val="FFFFFF"/>
              </a:solidFill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037122-86A3-4431-8FFE-27F3C50D1BA3}"/>
              </a:ext>
            </a:extLst>
          </p:cNvPr>
          <p:cNvSpPr txBox="1"/>
          <p:nvPr/>
        </p:nvSpPr>
        <p:spPr>
          <a:xfrm>
            <a:off x="699304" y="5739915"/>
            <a:ext cx="10790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entury Schoolbook" panose="02040604050505020304" pitchFamily="18" charset="0"/>
              </a:rPr>
              <a:t>Performance: A2G Channel Model with Rate Adaptation</a:t>
            </a:r>
          </a:p>
        </p:txBody>
      </p:sp>
    </p:spTree>
    <p:extLst>
      <p:ext uri="{BB962C8B-B14F-4D97-AF65-F5344CB8AC3E}">
        <p14:creationId xmlns:p14="http://schemas.microsoft.com/office/powerpoint/2010/main" val="1245051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9697-AA3A-4CBE-83F4-2961F5C38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2961" y="643463"/>
            <a:ext cx="4748109" cy="1608124"/>
          </a:xfrm>
        </p:spPr>
        <p:txBody>
          <a:bodyPr>
            <a:normAutofit/>
          </a:bodyPr>
          <a:lstStyle/>
          <a:p>
            <a:r>
              <a:rPr lang="en-US" dirty="0"/>
              <a:t>System Model: Power</a:t>
            </a:r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D25E838E-16B3-4B4D-B36E-BE0F999A92D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11" y="984894"/>
            <a:ext cx="6897878" cy="489749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DCB266B-220F-EA2E-D9E9-63D3AE3CEA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72961" y="2251587"/>
                <a:ext cx="5019040" cy="397223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sz="1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comm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mob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sz="1400" i="1" dirty="0">
                  <a:effectLst/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mob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</m:d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  <m:sSup>
                              <m:sSupPr>
                                <m:ctrlP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Sup>
                              <m:sSubSupPr>
                                <m:ctrlP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14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tip</m:t>
                                </m:r>
                              </m:sub>
                              <m:sup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1+</m:t>
                                </m:r>
                                <m:f>
                                  <m:f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  <m:sSubSup>
                                      <m:sSubSupPr>
                                        <m:ctrlP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4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rad>
                            <m:r>
                              <a:rPr lang="en-US" sz="1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sSubSup>
                                  <m:sSubSup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  <m:sup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m:rPr>
                            <m:lit/>
                          </m:rP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/</m:t>
                        </m:r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1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400" b="0" dirty="0"/>
                  <a:t> are scaling constants</a:t>
                </a:r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BDCB266B-220F-EA2E-D9E9-63D3AE3CEA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2961" y="2251587"/>
                <a:ext cx="5019040" cy="3972232"/>
              </a:xfrm>
              <a:blipFill>
                <a:blip r:embed="rId4"/>
                <a:stretch>
                  <a:fillRect l="-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E715D-9B48-4DB6-839F-8B90E4030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801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687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211DF-4945-42C1-BF09-7E3B0C427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MAESTRO: Single-Agent Specialization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053FC3-1755-4CA1-AAFB-84AFFE08CC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𝑈</m:t>
                        </m:r>
                      </m:sub>
                    </m:sSub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0,2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𝑈</m:t>
                        </m:r>
                      </m:sub>
                    </m:sSub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𝑈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𝑈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is the polar coordinate of the UAV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Effective traffic rate experienced by a single UAV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r>
                  <a:rPr lang="en-US" dirty="0"/>
                  <a:t> req/time</a:t>
                </a:r>
              </a:p>
              <a:p>
                <a:r>
                  <a:rPr lang="en-US" dirty="0"/>
                  <a:t>GN request from position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 Request Scheduling phase  Direct BS or D&amp;F via the UAV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053FC3-1755-4CA1-AAFB-84AFFE08CC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CAB0A-0D90-44B2-BA1D-084C27F10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91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F871-AA29-42C9-AF7A-E32F94EC9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31899"/>
            <a:ext cx="10131425" cy="1456267"/>
          </a:xfrm>
        </p:spPr>
        <p:txBody>
          <a:bodyPr/>
          <a:lstStyle/>
          <a:p>
            <a:r>
              <a:rPr lang="en-US" dirty="0"/>
              <a:t>MAESTRO: SMDP Formulation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CEEB9D-124E-4D6C-8074-CED7242F3F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1605281"/>
                <a:ext cx="11065932" cy="5250934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/>
                  <a:t>Semi-Markov Decision Process: Twin-stage (</a:t>
                </a:r>
                <a:r>
                  <a:rPr lang="en-US" dirty="0">
                    <a:solidFill>
                      <a:srgbClr val="FFFF00"/>
                    </a:solidFill>
                  </a:rPr>
                  <a:t>Multiscale</a:t>
                </a:r>
                <a:r>
                  <a:rPr lang="en-US" dirty="0"/>
                  <a:t>) action framework</a:t>
                </a:r>
              </a:p>
              <a:p>
                <a:r>
                  <a:rPr lang="en-US" dirty="0"/>
                  <a:t> </a:t>
                </a:r>
                <a:r>
                  <a:rPr lang="en-US" sz="1400" dirty="0">
                    <a:solidFill>
                      <a:srgbClr val="FFFF00"/>
                    </a:solidFill>
                  </a:rPr>
                  <a:t>Waiting states |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sz="140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𝒮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400">
                            <a:solidFill>
                              <a:srgbClr val="FFFF00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wait</m:t>
                        </m:r>
                      </m:sub>
                    </m:sSub>
                  </m:oMath>
                </a14:m>
                <a:r>
                  <a:rPr lang="en-US" sz="14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pPr lvl="1"/>
                <a:r>
                  <a:rPr lang="en-US" sz="12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Outer decision | Optimal UAV radial velocity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  <m:sup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a:rPr lang="en-US" sz="12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(</a:t>
                </a:r>
                <a:r>
                  <a:rPr lang="en-US" sz="1200" dirty="0">
                    <a:solidFill>
                      <a:srgbClr val="FFFF00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SMDP Value Iteration</a:t>
                </a:r>
                <a:r>
                  <a:rPr lang="en-US" sz="12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</a:p>
              <a:p>
                <a:pPr lvl="1"/>
                <a:r>
                  <a:rPr lang="en-US" sz="12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Inner decision | Optimal UAV angular velocity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2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a:rPr lang="en-US" sz="12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(</a:t>
                </a:r>
                <a:r>
                  <a:rPr lang="en-US" sz="1200" dirty="0">
                    <a:solidFill>
                      <a:srgbClr val="FFFF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Exhaustive Search</a:t>
                </a:r>
                <a:r>
                  <a:rPr lang="en-US" sz="12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) | Solve: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ν</m:t>
                          </m:r>
                        </m:sub>
                        <m:sup>
                          <m:r>
                            <a:rPr lang="en-US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sz="12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effectLst/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sub>
                          <m:sSub>
                            <m:sSubPr>
                              <m:ctrlP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b>
                          </m:sSub>
                        </m:sub>
                      </m:sSub>
                      <m:r>
                        <a:rPr lang="en-US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 </m:t>
                      </m:r>
                      <m:r>
                        <m:rPr>
                          <m:sty m:val="p"/>
                        </m:rPr>
                        <a:rPr lang="en-US" sz="12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ν</m:t>
                      </m:r>
                      <m:d>
                        <m:dPr>
                          <m:ctrlPr>
                            <a:rPr lang="en-US" sz="12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1200"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mob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en-US" sz="12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2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𝑟</m:t>
                                      </m:r>
                                    </m:sub>
                                    <m:sup>
                                      <m:r>
                                        <a:rPr lang="en-US" sz="12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2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2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𝑈</m:t>
                                      </m:r>
                                    </m:sub>
                                    <m:sup>
                                      <m:r>
                                        <a:rPr lang="en-US" sz="12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12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⋅</m:t>
                                  </m:r>
                                  <m:sSubSup>
                                    <m:sSubSupPr>
                                      <m:ctrlPr>
                                        <a:rPr lang="en-US" sz="12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θ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𝑐</m:t>
                                      </m:r>
                                    </m:sub>
                                    <m:sup>
                                      <m:r>
                                        <a:rPr lang="en-US" sz="12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e>
                          </m:d>
                          <m:r>
                            <a:rPr lang="en-US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1200"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avg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2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  </m:t>
                      </m:r>
                      <m:r>
                        <m:rPr>
                          <m:nor/>
                        </m:rPr>
                        <a:rPr lang="en-US" sz="120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sz="120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sz="120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sz="120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  </m:t>
                      </m:r>
                      <m:rad>
                        <m:radPr>
                          <m:degHide m:val="on"/>
                          <m:ctrlPr>
                            <a:rPr lang="en-US" sz="12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sub>
                            <m:sup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sub>
                            <m:sup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en-US" sz="12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12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20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n-US" sz="1400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rgbClr val="FFFF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Communication states |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sz="140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𝒮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400">
                            <a:solidFill>
                              <a:srgbClr val="FFFF00"/>
                            </a:solidFill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comm</m:t>
                        </m:r>
                      </m:sub>
                    </m:sSub>
                  </m:oMath>
                </a14:m>
                <a:endParaRPr lang="en-US" sz="14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12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Outer decision | Optimal UAV terminal service position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2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𝑈</m:t>
                                </m:r>
                              </m:sub>
                              <m:sup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acc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12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𝑈</m:t>
                                </m:r>
                              </m:sub>
                              <m:sup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acc>
                      </m:e>
                    </m:d>
                  </m:oMath>
                </a14:m>
                <a:r>
                  <a:rPr lang="en-US" sz="12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(</a:t>
                </a:r>
                <a:r>
                  <a:rPr lang="en-US" sz="1200" dirty="0">
                    <a:solidFill>
                      <a:srgbClr val="FFFF00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SMDP Value Iteration</a:t>
                </a:r>
                <a:r>
                  <a:rPr lang="en-US" sz="12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12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Inner decision I | Optimal scheduling strategy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2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ξ</m:t>
                        </m:r>
                      </m:e>
                      <m:sup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2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| </a:t>
                </a:r>
                <a:r>
                  <a:rPr lang="en-US" sz="1200" dirty="0">
                    <a:solidFill>
                      <a:srgbClr val="FFFF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Pick the minimizing action between</a:t>
                </a:r>
                <a:r>
                  <a:rPr lang="en-US" sz="12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2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ν</m:t>
                        </m:r>
                      </m:sub>
                      <m:sup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12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𝑈</m:t>
                            </m:r>
                          </m:sub>
                        </m:s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,0</m:t>
                        </m:r>
                      </m:e>
                    </m:d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𝐿</m:t>
                    </m:r>
                    <m:r>
                      <m:rPr>
                        <m:lit/>
                      </m:rPr>
                      <a:rPr lang="en-US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/</m:t>
                    </m:r>
                    <m:acc>
                      <m:accPr>
                        <m:chr m:val="̅"/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2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𝐺𝐵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sz="12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i="1"/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200"/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/>
                          <m:t>ν</m:t>
                        </m:r>
                      </m:sub>
                      <m:sup>
                        <m:r>
                          <a:rPr lang="en-US" sz="1200" i="1"/>
                          <m:t>∗</m:t>
                        </m:r>
                      </m:sup>
                    </m:sSubSup>
                    <m:d>
                      <m:dPr>
                        <m:ctrlPr>
                          <a:rPr lang="en-US" sz="1200" i="1"/>
                        </m:ctrlPr>
                      </m:dPr>
                      <m:e>
                        <m:r>
                          <a:rPr lang="en-US" sz="1200" i="1"/>
                          <m:t>𝑠</m:t>
                        </m:r>
                        <m:r>
                          <a:rPr lang="en-US" sz="1200" i="1"/>
                          <m:t>;</m:t>
                        </m:r>
                        <m:acc>
                          <m:accPr>
                            <m:chr m:val="̂"/>
                            <m:ctrlPr>
                              <a:rPr lang="en-US" sz="1200" i="1"/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200" i="1"/>
                                </m:ctrlPr>
                              </m:sSubPr>
                              <m:e>
                                <m:r>
                                  <a:rPr lang="en-US" sz="1200" i="1"/>
                                  <m:t>𝑟</m:t>
                                </m:r>
                              </m:e>
                              <m:sub>
                                <m:r>
                                  <a:rPr lang="en-US" sz="1200" i="1"/>
                                  <m:t>𝑈</m:t>
                                </m:r>
                              </m:sub>
                            </m:sSub>
                          </m:e>
                        </m:acc>
                        <m:r>
                          <a:rPr lang="en-US" sz="1200" i="1"/>
                          <m:t>,1</m:t>
                        </m:r>
                      </m:e>
                    </m:d>
                    <m:r>
                      <a:rPr lang="en-US" sz="1200" i="1"/>
                      <m:t>=</m:t>
                    </m:r>
                    <m:r>
                      <a:rPr lang="en-US" sz="1200" i="1"/>
                      <m:t>𝑚𝑖</m:t>
                    </m:r>
                    <m:sSub>
                      <m:sSubPr>
                        <m:ctrlPr>
                          <a:rPr lang="en-US" sz="1200" i="1"/>
                        </m:ctrlPr>
                      </m:sSubPr>
                      <m:e>
                        <m:r>
                          <a:rPr lang="en-US" sz="1200" i="1"/>
                          <m:t>𝑛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/>
                          <m:t>Δ</m:t>
                        </m:r>
                        <m:r>
                          <a:rPr lang="en-US" sz="1200" i="1"/>
                          <m:t>,</m:t>
                        </m:r>
                        <m:sSub>
                          <m:sSubPr>
                            <m:ctrlPr>
                              <a:rPr lang="en-US" sz="1200" i="1"/>
                            </m:ctrlPr>
                          </m:sSubPr>
                          <m:e>
                            <m:r>
                              <a:rPr lang="en-US" sz="1200" i="1"/>
                              <m:t>𝑞</m:t>
                            </m:r>
                          </m:e>
                          <m:sub>
                            <m:r>
                              <a:rPr lang="en-US" sz="1200" i="1"/>
                              <m:t>𝑈</m:t>
                            </m:r>
                          </m:sub>
                        </m:sSub>
                        <m:r>
                          <a:rPr lang="en-US" sz="1200" i="1"/>
                          <m:t>,</m:t>
                        </m:r>
                        <m:sSub>
                          <m:sSubPr>
                            <m:ctrlPr>
                              <a:rPr lang="en-US" sz="1200" i="1"/>
                            </m:ctrlPr>
                          </m:sSubPr>
                          <m:e>
                            <m:r>
                              <a:rPr lang="en-US" sz="1200" i="1"/>
                              <m:t>𝑡</m:t>
                            </m:r>
                          </m:e>
                          <m:sub>
                            <m:r>
                              <a:rPr lang="en-US" sz="1200" i="1"/>
                              <m:t>𝑝</m:t>
                            </m:r>
                          </m:sub>
                        </m:sSub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200" i="1"/>
                        </m:ctrlPr>
                      </m:dPr>
                      <m:e>
                        <m:r>
                          <a:rPr lang="en-US" sz="1200" i="1"/>
                          <m:t>1−</m:t>
                        </m:r>
                        <m:r>
                          <m:rPr>
                            <m:sty m:val="p"/>
                          </m:rPr>
                          <a:rPr lang="en-US" sz="1200"/>
                          <m:t>ν</m:t>
                        </m:r>
                        <m:sSub>
                          <m:sSubPr>
                            <m:ctrlPr>
                              <a:rPr lang="en-US" sz="1200" i="1"/>
                            </m:ctrlPr>
                          </m:sSubPr>
                          <m:e>
                            <m:r>
                              <a:rPr lang="en-US" sz="1200" i="1"/>
                              <m:t>𝑃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1200"/>
                              <m:t>avg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lang="en-US" sz="1200"/>
                      <m:t>Δ</m:t>
                    </m:r>
                    <m:r>
                      <a:rPr lang="en-US" sz="1200" i="1"/>
                      <m:t>+</m:t>
                    </m:r>
                    <m:r>
                      <m:rPr>
                        <m:sty m:val="p"/>
                      </m:rPr>
                      <a:rPr lang="en-US" sz="1200"/>
                      <m:t>ν</m:t>
                    </m:r>
                    <m:nary>
                      <m:naryPr>
                        <m:ctrlPr>
                          <a:rPr lang="en-US" sz="1200" i="1"/>
                        </m:ctrlPr>
                      </m:naryPr>
                      <m:sub>
                        <m:r>
                          <a:rPr lang="en-US" sz="1200" i="1"/>
                          <m:t>0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1200"/>
                          <m:t>Δ</m:t>
                        </m:r>
                      </m:sup>
                      <m:e>
                        <m:sSub>
                          <m:sSubPr>
                            <m:ctrlPr>
                              <a:rPr lang="en-US" sz="1200" i="1"/>
                            </m:ctrlPr>
                          </m:sSubPr>
                          <m:e>
                            <m:r>
                              <a:rPr lang="en-US" sz="1200" i="1"/>
                              <m:t>𝑃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1200"/>
                              <m:t>mob</m:t>
                            </m:r>
                          </m:sub>
                        </m:sSub>
                        <m:d>
                          <m:dPr>
                            <m:ctrlPr>
                              <a:rPr lang="en-US" sz="1200" i="1"/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sz="1200" i="1"/>
                                </m:ctrlPr>
                              </m:radPr>
                              <m:deg/>
                              <m:e>
                                <m:sSubSup>
                                  <m:sSubSupPr>
                                    <m:ctrlPr>
                                      <a:rPr lang="en-US" sz="1200" i="1"/>
                                    </m:ctrlPr>
                                  </m:sSubSupPr>
                                  <m:e>
                                    <m:r>
                                      <a:rPr lang="en-US" sz="1200" i="1"/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200" i="1"/>
                                      <m:t>𝑈</m:t>
                                    </m:r>
                                  </m:sub>
                                  <m:sup>
                                    <m:r>
                                      <a:rPr lang="en-US" sz="1200" i="1"/>
                                      <m:t>′</m:t>
                                    </m:r>
                                  </m:sup>
                                </m:sSubSup>
                                <m:sSup>
                                  <m:sSupPr>
                                    <m:ctrlPr>
                                      <a:rPr lang="en-US" sz="1200" i="1"/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200" i="1"/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200"/>
                                          <m:t>η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200" i="1"/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i="1"/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sz="1200" i="1"/>
                                    </m:ctrlPr>
                                  </m:sSubSupPr>
                                  <m:e>
                                    <m:r>
                                      <a:rPr lang="en-US" sz="1200" i="1"/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200" i="1"/>
                                      <m:t>𝑈</m:t>
                                    </m:r>
                                  </m:sub>
                                  <m:sup>
                                    <m:r>
                                      <a:rPr lang="en-US" sz="1200" i="1"/>
                                      <m:t>2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sz="1200" i="1"/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200"/>
                                      <m:t>η</m:t>
                                    </m:r>
                                  </m:e>
                                </m:d>
                                <m:r>
                                  <a:rPr lang="en-US" sz="1200"/>
                                  <m:t>⋅</m:t>
                                </m:r>
                                <m:sSubSup>
                                  <m:sSubSupPr>
                                    <m:ctrlPr>
                                      <a:rPr lang="en-US" sz="1200" i="1"/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200"/>
                                      <m:t>θ</m:t>
                                    </m:r>
                                  </m:e>
                                  <m:sub>
                                    <m:r>
                                      <a:rPr lang="en-US" sz="1200" i="1"/>
                                      <m:t>𝑈</m:t>
                                    </m:r>
                                  </m:sub>
                                  <m:sup>
                                    <m:r>
                                      <a:rPr lang="en-US" sz="1200" i="1"/>
                                      <m:t>′</m:t>
                                    </m:r>
                                  </m:sup>
                                </m:sSubSup>
                                <m:sSup>
                                  <m:sSupPr>
                                    <m:ctrlPr>
                                      <a:rPr lang="en-US" sz="1200" i="1"/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200" i="1"/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200"/>
                                          <m:t>η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200" i="1"/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e>
                        </m:d>
                        <m:r>
                          <m:rPr>
                            <m:nor/>
                          </m:rPr>
                          <a:rPr lang="en-US" sz="1200"/>
                          <m:t>d</m:t>
                        </m:r>
                      </m:e>
                    </m:nary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sz="1200" b="0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12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Inner decision II | Optimal trajectory | </a:t>
                </a:r>
                <a:r>
                  <a:rPr lang="en-US" sz="1200" dirty="0">
                    <a:solidFill>
                      <a:srgbClr val="FFFF00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Hierarchical Competitive Swarm Optimization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2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𝑎𝑟𝑔</m:t>
                    </m:r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𝑚𝑖</m:t>
                    </m:r>
                    <m:sSub>
                      <m:sSub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  </m:t>
                    </m:r>
                    <m:d>
                      <m:d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sz="12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ν</m:t>
                        </m:r>
                        <m:sSub>
                          <m:sSubPr>
                            <m:ctrlPr>
                              <a:rPr lang="en-US" sz="12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120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avg</m:t>
                            </m:r>
                          </m:sub>
                        </m:sSub>
                      </m:e>
                    </m:d>
                    <m:nary>
                      <m:naryPr>
                        <m:chr m:val="∑"/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12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1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𝑚</m:t>
                                            </m:r>
                                            <m:r>
                                              <a:rPr lang="en-US" sz="12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  <m:r>
                                          <a:rPr lang="en-US" sz="12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𝑚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b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e>
                    </m:nary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2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ν</m:t>
                    </m:r>
                    <m:nary>
                      <m:naryPr>
                        <m:chr m:val="∑"/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12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1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𝑚</m:t>
                                            </m:r>
                                            <m:r>
                                              <a:rPr lang="en-US" sz="12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  <m:r>
                                          <a:rPr lang="en-US" sz="12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𝑚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b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e>
                    </m:nary>
                    <m:sSub>
                      <m:sSub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200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mob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sz="12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914400" lvl="2" indent="0">
                  <a:buNone/>
                </a:pPr>
                <a:r>
                  <a:rPr lang="en-US" sz="12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s.t. </a:t>
                </a:r>
                <a:r>
                  <a:rPr lang="en-US" sz="1200" dirty="0">
                    <a:solidFill>
                      <a:srgbClr val="FFFF00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data payload</a:t>
                </a:r>
                <a:r>
                  <a:rPr lang="en-US" sz="12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1200" dirty="0">
                    <a:solidFill>
                      <a:srgbClr val="FFFF00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max velocity</a:t>
                </a:r>
                <a:r>
                  <a:rPr lang="en-US" sz="12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, and </a:t>
                </a:r>
                <a:r>
                  <a:rPr lang="en-US" sz="1200" dirty="0">
                    <a:solidFill>
                      <a:srgbClr val="FFFF00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start &amp; end position</a:t>
                </a:r>
                <a:r>
                  <a:rPr lang="en-US" sz="12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constraints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/>
                <a:endParaRPr lang="en-US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CEEB9D-124E-4D6C-8074-CED7242F3F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1605281"/>
                <a:ext cx="11065932" cy="5250934"/>
              </a:xfrm>
              <a:blipFill>
                <a:blip r:embed="rId2"/>
                <a:stretch>
                  <a:fillRect l="-3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8D163C-E484-4D38-90F5-275DCA0C0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232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0">
            <a:extLst>
              <a:ext uri="{FF2B5EF4-FFF2-40B4-BE49-F238E27FC236}">
                <a16:creationId xmlns:a16="http://schemas.microsoft.com/office/drawing/2014/main" id="{8BEA9AF1-EF35-4EC4-862B-93C14919B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0" name="Rectangle 12">
            <a:extLst>
              <a:ext uri="{FF2B5EF4-FFF2-40B4-BE49-F238E27FC236}">
                <a16:creationId xmlns:a16="http://schemas.microsoft.com/office/drawing/2014/main" id="{72FB946D-2326-449B-B771-9EDB01C8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4">
            <a:extLst>
              <a:ext uri="{FF2B5EF4-FFF2-40B4-BE49-F238E27FC236}">
                <a16:creationId xmlns:a16="http://schemas.microsoft.com/office/drawing/2014/main" id="{9224A0EC-9334-468D-849F-BF1FF8C6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2" name="Rectangle 16">
            <a:extLst>
              <a:ext uri="{FF2B5EF4-FFF2-40B4-BE49-F238E27FC236}">
                <a16:creationId xmlns:a16="http://schemas.microsoft.com/office/drawing/2014/main" id="{0EFFC263-7EB0-4842-BE9B-3176A41A7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110D1C-F777-4FF5-8153-67E5089290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19"/>
          <a:stretch/>
        </p:blipFill>
        <p:spPr>
          <a:xfrm>
            <a:off x="473837" y="478273"/>
            <a:ext cx="11237976" cy="589787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3DBD9-C249-4902-A9C8-47F755873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7658" y="64801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b="0" i="0" kern="1200">
                <a:solidFill>
                  <a:schemeClr val="bg1"/>
                </a:solidFill>
                <a:effectLst/>
              </a:rPr>
              <a:pPr>
                <a:spcAft>
                  <a:spcPts val="600"/>
                </a:spcAft>
              </a:pPr>
              <a:t>26</a:t>
            </a:fld>
            <a:endParaRPr lang="en-US" b="0" i="0" kern="1200" dirty="0">
              <a:solidFill>
                <a:schemeClr val="bg1"/>
              </a:soli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E891CB-883A-4637-9B49-3386B2384E49}"/>
              </a:ext>
            </a:extLst>
          </p:cNvPr>
          <p:cNvSpPr txBox="1"/>
          <p:nvPr/>
        </p:nvSpPr>
        <p:spPr>
          <a:xfrm>
            <a:off x="495204" y="6322556"/>
            <a:ext cx="11195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  <a:latin typeface="Century Schoolbook" panose="02040604050505020304" pitchFamily="18" charset="0"/>
              </a:rPr>
              <a:t>Algorithmic Flow of the single-agent optimization process</a:t>
            </a:r>
          </a:p>
        </p:txBody>
      </p:sp>
    </p:spTree>
    <p:extLst>
      <p:ext uri="{BB962C8B-B14F-4D97-AF65-F5344CB8AC3E}">
        <p14:creationId xmlns:p14="http://schemas.microsoft.com/office/powerpoint/2010/main" val="916305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2892C-17E8-4546-9A92-8528F187B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MAESTRO-X: eXtended MAESTRO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B3DAF-AE4D-4B0C-B30D-DC203D84C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883052" cy="3649133"/>
          </a:xfrm>
        </p:spPr>
        <p:txBody>
          <a:bodyPr/>
          <a:lstStyle/>
          <a:p>
            <a:r>
              <a:rPr lang="en-US" dirty="0"/>
              <a:t>MAESTRO’s single-agent optimal policy is augmented with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Spread Maximization</a:t>
            </a:r>
            <a:r>
              <a:rPr lang="en-US" dirty="0"/>
              <a:t> (radial &amp; angular movements of the UAVs in the waiting phase)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Conflict Resolution</a:t>
            </a:r>
            <a:r>
              <a:rPr lang="en-US" dirty="0"/>
              <a:t> (scheduling decisions across the swarm in the request scheduling phase)</a:t>
            </a:r>
          </a:p>
          <a:p>
            <a:r>
              <a:rPr lang="en-US" dirty="0"/>
              <a:t>BS-UAV and UAV-UAV coordination over a </a:t>
            </a:r>
            <a:r>
              <a:rPr lang="en-US" dirty="0">
                <a:solidFill>
                  <a:srgbClr val="FFFF00"/>
                </a:solidFill>
              </a:rPr>
              <a:t>command &amp; control network</a:t>
            </a:r>
          </a:p>
          <a:p>
            <a:r>
              <a:rPr lang="en-US" dirty="0"/>
              <a:t>Augmented policy is then </a:t>
            </a:r>
            <a:r>
              <a:rPr lang="en-US" dirty="0">
                <a:solidFill>
                  <a:srgbClr val="FFFF00"/>
                </a:solidFill>
              </a:rPr>
              <a:t>replicated across the swarm</a:t>
            </a:r>
            <a:r>
              <a:rPr lang="en-US" dirty="0"/>
              <a:t> enabling decoupled executions of a single trained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1CC28-EE60-440A-8AC5-ECCD54D46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164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0CBA5-5020-4899-9E30-0D403DD0F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 descr="Diagram, timeline&#10;&#10;Description automatically generated">
            <a:extLst>
              <a:ext uri="{FF2B5EF4-FFF2-40B4-BE49-F238E27FC236}">
                <a16:creationId xmlns:a16="http://schemas.microsoft.com/office/drawing/2014/main" id="{2EB00237-20B9-4873-A8CD-C183B417E3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526" y="27092"/>
            <a:ext cx="9070948" cy="6430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8B2A66-A79D-48BF-8BCA-91E7BE2ED276}"/>
              </a:ext>
            </a:extLst>
          </p:cNvPr>
          <p:cNvSpPr txBox="1"/>
          <p:nvPr/>
        </p:nvSpPr>
        <p:spPr>
          <a:xfrm>
            <a:off x="1490133" y="6396335"/>
            <a:ext cx="9211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latin typeface="Century Schoolbook" panose="02040604050505020304" pitchFamily="18" charset="0"/>
              </a:rPr>
              <a:t>MAESTRO-X: Sample scenario analysis in precision agriculture</a:t>
            </a:r>
          </a:p>
        </p:txBody>
      </p:sp>
    </p:spTree>
    <p:extLst>
      <p:ext uri="{BB962C8B-B14F-4D97-AF65-F5344CB8AC3E}">
        <p14:creationId xmlns:p14="http://schemas.microsoft.com/office/powerpoint/2010/main" val="7978875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EC6D0-A9DD-42D1-97B7-A81CFD943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Setup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4310B3-D245-48DC-B226-37246A623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MHz,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/>
                      <m:t>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=2.0, </m:t>
                    </m:r>
                    <m:acc>
                      <m:accPr>
                        <m:chr m:val="̃"/>
                        <m:ctrlPr>
                          <a:rPr lang="en-US" i="1"/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/>
                          <m:t>α</m:t>
                        </m:r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</a:rPr>
                      <m:t>=2.8,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/>
                        </m:ctrlPr>
                      </m:fPr>
                      <m:num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/>
                              <m:t>β</m:t>
                            </m:r>
                          </m:e>
                          <m:sub>
                            <m:r>
                              <a:rPr lang="en-US"/>
                              <m:t>0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/>
                          <m:t>P</m:t>
                        </m:r>
                      </m:num>
                      <m:den>
                        <m:sSup>
                          <m:sSupPr>
                            <m:ctrlPr>
                              <a:rPr lang="en-US" i="1"/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/>
                              <m:t>σ</m:t>
                            </m:r>
                          </m:e>
                          <m:sup>
                            <m:r>
                              <a:rPr lang="en-US"/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/>
                          <m:t>Γ</m:t>
                        </m:r>
                      </m:den>
                    </m:f>
                    <m:r>
                      <a:rPr lang="en-US"/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40</m:t>
                    </m:r>
                  </m:oMath>
                </a14:m>
                <a:r>
                  <a:rPr lang="en-US" b="0" dirty="0"/>
                  <a:t> dB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k</m:t>
                        </m:r>
                      </m:e>
                      <m:sub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=1,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k</m:t>
                        </m:r>
                      </m:e>
                      <m:sub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=0.05,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z</m:t>
                        </m:r>
                      </m:e>
                      <m:sub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=9.61,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z</m:t>
                        </m:r>
                      </m:e>
                      <m:sub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=0.16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/>
                      <m:t>𝑎</m:t>
                    </m:r>
                    <m:r>
                      <a:rPr lang="en-US" i="1"/>
                      <m:t>=1000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m</m:t>
                    </m:r>
                    <m:r>
                      <a:rPr lang="en-US" i="1"/>
                      <m:t>,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𝐻</m:t>
                        </m:r>
                      </m:e>
                      <m:sub>
                        <m:r>
                          <a:rPr lang="en-US" i="1"/>
                          <m:t>𝐵</m:t>
                        </m:r>
                      </m:sub>
                    </m:sSub>
                    <m:r>
                      <a:rPr lang="en-US" i="1"/>
                      <m:t>=80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m</m:t>
                    </m:r>
                    <m:r>
                      <a:rPr lang="en-US" i="1"/>
                      <m:t>,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𝐻</m:t>
                        </m:r>
                      </m:e>
                      <m:sub>
                        <m:r>
                          <a:rPr lang="en-US" i="1"/>
                          <m:t>𝑈</m:t>
                        </m:r>
                      </m:sub>
                    </m:sSub>
                    <m:r>
                      <a:rPr lang="en-US" i="1"/>
                      <m:t>=200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m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nor/>
                          </m:rPr>
                          <a:rPr lang="en-US">
                            <a:effectLst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max</m:t>
                        </m:r>
                      </m:sub>
                    </m:sSub>
                    <m:r>
                      <a:rPr lang="en-US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=55</m:t>
                    </m:r>
                  </m:oMath>
                </a14:m>
                <a:r>
                  <a:rPr lang="en-US" b="0" dirty="0"/>
                  <a:t> m/s,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𝑁</m:t>
                        </m:r>
                      </m:e>
                      <m:sub>
                        <m:r>
                          <m:rPr>
                            <m:nor/>
                          </m:rPr>
                          <a:rPr lang="en-US"/>
                          <m:t>sp</m:t>
                        </m:r>
                      </m:sub>
                    </m:sSub>
                    <m:r>
                      <a:rPr lang="en-US" i="1"/>
                      <m:t>=25,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𝑅</m:t>
                        </m:r>
                      </m:e>
                      <m:sub>
                        <m:r>
                          <m:rPr>
                            <m:nor/>
                          </m:rPr>
                          <a:rPr lang="en-US"/>
                          <m:t>sp</m:t>
                        </m:r>
                      </m:sub>
                    </m:sSub>
                    <m:r>
                      <a:rPr lang="en-US" i="1"/>
                      <m:t>=25</m:t>
                    </m:r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300</m:t>
                    </m:r>
                  </m:oMath>
                </a14:m>
                <a:r>
                  <a:rPr lang="en-US" b="0" dirty="0"/>
                  <a:t> GNs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Λ</m:t>
                        </m:r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0.93</m:t>
                    </m:r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/>
                      <m:t>ν</m:t>
                    </m:r>
                    <m:r>
                      <a:rPr lang="en-US"/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/>
                        </m:ctrlPr>
                      </m:dPr>
                      <m:e>
                        <m:r>
                          <a:rPr lang="en-US" i="1"/>
                          <m:t>0,</m:t>
                        </m:r>
                        <m:f>
                          <m:fPr>
                            <m:ctrlPr>
                              <a:rPr lang="en-US" i="1"/>
                            </m:ctrlPr>
                          </m:fPr>
                          <m:num>
                            <m:r>
                              <a:rPr lang="en-US" i="1"/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/>
                                </m:ctrlPr>
                              </m:sSubPr>
                              <m:e>
                                <m:r>
                                  <a:rPr lang="en-US" i="1"/>
                                  <m:t>𝑃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/>
                                  <m:t>avg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4310B3-D245-48DC-B226-37246A623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2A05A1-0EBC-4773-806B-15BBF0370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808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88898-1529-435E-8165-E5844F791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sz="3200" cap="none" dirty="0">
                <a:latin typeface="Century Schoolbook" panose="02040604050505020304" pitchFamily="18" charset="0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B5A48-F7E5-4C1E-8046-750F331C3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8108" y="1150076"/>
            <a:ext cx="7382929" cy="4557849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latin typeface="Century Schoolbook" panose="02040604050505020304" pitchFamily="18" charset="0"/>
              </a:rPr>
              <a:t>Need for </a:t>
            </a:r>
            <a:r>
              <a:rPr lang="en-US" sz="1600" dirty="0">
                <a:solidFill>
                  <a:srgbClr val="FFFF00"/>
                </a:solidFill>
                <a:latin typeface="Century Schoolbook" panose="02040604050505020304" pitchFamily="18" charset="0"/>
              </a:rPr>
              <a:t>multi-tier/non-terrestrial Radio Access Networks (RANs)</a:t>
            </a:r>
            <a:r>
              <a:rPr lang="en-US" sz="1600" dirty="0">
                <a:latin typeface="Century Schoolbook" panose="02040604050505020304" pitchFamily="18" charset="0"/>
              </a:rPr>
              <a:t>: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latin typeface="Century Schoolbook" panose="02040604050505020304" pitchFamily="18" charset="0"/>
              </a:rPr>
              <a:t>Sustained device proliferation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latin typeface="Century Schoolbook" panose="02040604050505020304" pitchFamily="18" charset="0"/>
              </a:rPr>
              <a:t>Advanced next-generation RANs promising URLLC services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latin typeface="Century Schoolbook" panose="02040604050505020304" pitchFamily="18" charset="0"/>
              </a:rPr>
              <a:t>Intensive data-driven applications spanning nearly every sector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latin typeface="Century Schoolbook" panose="02040604050505020304" pitchFamily="18" charset="0"/>
              </a:rPr>
              <a:t>Massive OPEX and CAPEX in horizontally scaling terrestrial RANs</a:t>
            </a:r>
          </a:p>
          <a:p>
            <a:pPr marL="0" indent="0">
              <a:lnSpc>
                <a:spcPct val="90000"/>
              </a:lnSpc>
              <a:buNone/>
            </a:pPr>
            <a:endParaRPr lang="en-US" sz="1600" dirty="0">
              <a:latin typeface="Century Schoolbook" panose="020406040505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latin typeface="Century Schoolbook" panose="02040604050505020304" pitchFamily="18" charset="0"/>
              </a:rPr>
              <a:t>R&amp;D emphasis on: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latin typeface="Century Schoolbook" panose="02040604050505020304" pitchFamily="18" charset="0"/>
              </a:rPr>
              <a:t>Unmanned Aerial Vehicles (UAVs), 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latin typeface="Century Schoolbook" panose="02040604050505020304" pitchFamily="18" charset="0"/>
              </a:rPr>
              <a:t>High-Altitude Platforms (HAPs),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latin typeface="Century Schoolbook" panose="02040604050505020304" pitchFamily="18" charset="0"/>
              </a:rPr>
              <a:t>Low-Earth Orbit (LEO) satellites, and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latin typeface="Century Schoolbook" panose="02040604050505020304" pitchFamily="18" charset="0"/>
              </a:rPr>
              <a:t>Geosynchronous Equatorial Orbit (GEO) satellites,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rgbClr val="FFFF00"/>
                </a:solidFill>
                <a:latin typeface="Century Schoolbook" panose="02040604050505020304" pitchFamily="18" charset="0"/>
              </a:rPr>
              <a:t>operating cooperatively to offload traffic, extend coverage, and enhance QoS</a:t>
            </a:r>
            <a:r>
              <a:rPr lang="en-US" sz="1600" dirty="0">
                <a:latin typeface="Century Schoolbook" panose="02040604050505020304" pitchFamily="18" charset="0"/>
              </a:rPr>
              <a:t>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600" dirty="0">
              <a:latin typeface="Century Schoolbook" panose="020406040505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0AD5FC-00A2-491B-BAE8-0758CD964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1846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A381A-565D-4EFA-AE45-F71EE5D16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3805" y="1354668"/>
            <a:ext cx="8204391" cy="23464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cap="none" dirty="0">
                <a:latin typeface="Century Schoolbook" panose="02040604050505020304" pitchFamily="18" charset="0"/>
              </a:rPr>
              <a:t>Numerical Evaluations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C79B8-6D7F-457D-A8D0-1C99BA574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b="0" i="0" kern="1200" dirty="0">
                <a:solidFill>
                  <a:schemeClr val="tx1"/>
                </a:solidFill>
                <a:effectLst/>
              </a:rPr>
              <a:pPr>
                <a:spcAft>
                  <a:spcPts val="600"/>
                </a:spcAft>
              </a:pPr>
              <a:t>30</a:t>
            </a:fld>
            <a:endParaRPr lang="en-US" b="0" i="0" kern="1200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417175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5235D2-1155-475B-84E7-A3BC42872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37" y="1273932"/>
            <a:ext cx="5622163" cy="44274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32709F-EC47-4AC5-B5AE-F6657A5D5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825" y="1253475"/>
            <a:ext cx="5622164" cy="448367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D7A9-771B-4CB4-8297-9729E7EA2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7658" y="64801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b="0" i="0" kern="1200" smtClean="0">
                <a:solidFill>
                  <a:srgbClr val="FFFFFF"/>
                </a:solidFill>
                <a:effectLst/>
              </a:rPr>
              <a:pPr>
                <a:spcAft>
                  <a:spcPts val="600"/>
                </a:spcAft>
              </a:pPr>
              <a:t>31</a:t>
            </a:fld>
            <a:endParaRPr lang="en-US" b="0" i="0" kern="1200" dirty="0">
              <a:solidFill>
                <a:srgbClr val="FFFFFF"/>
              </a:solidFill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1E6410-DEF5-45AF-84C1-B30FB546EC80}"/>
                  </a:ext>
                </a:extLst>
              </p:cNvPr>
              <p:cNvSpPr txBox="1"/>
              <p:nvPr/>
            </p:nvSpPr>
            <p:spPr>
              <a:xfrm flipH="1">
                <a:off x="406463" y="6375756"/>
                <a:ext cx="113727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FFF00"/>
                    </a:solidFill>
                    <a:latin typeface="Century Schoolbook" panose="02040604050505020304" pitchFamily="18" charset="0"/>
                  </a:rPr>
                  <a:t>MAESTRO Waiting Policy Visualization: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b="0" dirty="0">
                    <a:solidFill>
                      <a:srgbClr val="FFFF00"/>
                    </a:solidFill>
                    <a:latin typeface="Century Schoolbook" panose="02040604050505020304" pitchFamily="18" charset="0"/>
                  </a:rPr>
                  <a:t> Mb (left)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b="0" dirty="0">
                    <a:solidFill>
                      <a:srgbClr val="FFFF00"/>
                    </a:solidFill>
                    <a:latin typeface="Century Schoolbook" panose="02040604050505020304" pitchFamily="18" charset="0"/>
                  </a:rPr>
                  <a:t>100 Mb (right)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1E6410-DEF5-45AF-84C1-B30FB546E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06463" y="6375756"/>
                <a:ext cx="11372723" cy="461665"/>
              </a:xfrm>
              <a:prstGeom prst="rect">
                <a:avLst/>
              </a:prstGeom>
              <a:blipFill>
                <a:blip r:embed="rId5"/>
                <a:stretch>
                  <a:fillRect l="-858" t="-10526" r="-590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050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925D47-5A1A-4886-A8A4-6F74450C8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144" y="478274"/>
            <a:ext cx="8108890" cy="58992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E6B3F-B6CB-408A-ADFB-A195F84DF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7658" y="6478389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b="0" i="0" kern="1200">
                <a:solidFill>
                  <a:schemeClr val="bg1"/>
                </a:solidFill>
                <a:effectLst/>
              </a:rPr>
              <a:pPr>
                <a:spcAft>
                  <a:spcPts val="600"/>
                </a:spcAft>
              </a:pPr>
              <a:t>32</a:t>
            </a:fld>
            <a:endParaRPr lang="en-US" b="0" i="0" kern="1200" dirty="0">
              <a:solidFill>
                <a:schemeClr val="bg1"/>
              </a:solidFill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C8AEC8-626A-40A4-9A9C-F8D54C634606}"/>
                  </a:ext>
                </a:extLst>
              </p:cNvPr>
              <p:cNvSpPr txBox="1"/>
              <p:nvPr/>
            </p:nvSpPr>
            <p:spPr>
              <a:xfrm>
                <a:off x="236918" y="6377491"/>
                <a:ext cx="117149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FFF00"/>
                    </a:solidFill>
                    <a:latin typeface="Century Schoolbook" panose="02040604050505020304" pitchFamily="18" charset="0"/>
                  </a:rPr>
                  <a:t>MAESTRO Scheduling Visualization: GNs served by the BS directly for varying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2400" b="0" dirty="0">
                  <a:solidFill>
                    <a:srgbClr val="FFFF00"/>
                  </a:solidFill>
                  <a:latin typeface="Century Schoolbook" panose="020406040505050203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C8AEC8-626A-40A4-9A9C-F8D54C634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18" y="6377491"/>
                <a:ext cx="11714988" cy="461665"/>
              </a:xfrm>
              <a:prstGeom prst="rect">
                <a:avLst/>
              </a:prstGeom>
              <a:blipFill>
                <a:blip r:embed="rId4"/>
                <a:stretch>
                  <a:fillRect l="-624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9322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EE110C-3475-4C9C-A1A7-C04AE78F3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892" y="479413"/>
            <a:ext cx="7653866" cy="58819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81F8C-37DB-4ED5-A679-FCA39FFF3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7658" y="6478389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b="0" i="0" kern="1200">
                <a:solidFill>
                  <a:schemeClr val="bg1"/>
                </a:solidFill>
                <a:effectLst/>
              </a:rPr>
              <a:pPr>
                <a:spcAft>
                  <a:spcPts val="600"/>
                </a:spcAft>
              </a:pPr>
              <a:t>33</a:t>
            </a:fld>
            <a:endParaRPr lang="en-US" b="0" i="0" kern="1200" dirty="0">
              <a:solidFill>
                <a:schemeClr val="bg1"/>
              </a:soli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418C57-258E-4A96-902D-C94C0E584CC8}"/>
              </a:ext>
            </a:extLst>
          </p:cNvPr>
          <p:cNvSpPr txBox="1"/>
          <p:nvPr/>
        </p:nvSpPr>
        <p:spPr>
          <a:xfrm>
            <a:off x="524932" y="6377940"/>
            <a:ext cx="11138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  <a:latin typeface="Century Schoolbook" panose="02040604050505020304" pitchFamily="18" charset="0"/>
              </a:rPr>
              <a:t>MAESTRO Trajectory Visualization: Execution to serve GN at (650, 622, 0) m</a:t>
            </a:r>
          </a:p>
        </p:txBody>
      </p:sp>
    </p:spTree>
    <p:extLst>
      <p:ext uri="{BB962C8B-B14F-4D97-AF65-F5344CB8AC3E}">
        <p14:creationId xmlns:p14="http://schemas.microsoft.com/office/powerpoint/2010/main" val="4025970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990188-7113-4FAA-9262-27B2E40EA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222" y="477520"/>
            <a:ext cx="8135006" cy="589787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448DC-C614-4B05-8160-810CE2F9C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7658" y="64801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b="0" i="0" kern="1200">
                <a:solidFill>
                  <a:schemeClr val="bg1"/>
                </a:solidFill>
                <a:effectLst/>
              </a:rPr>
              <a:pPr>
                <a:spcAft>
                  <a:spcPts val="600"/>
                </a:spcAft>
              </a:pPr>
              <a:t>34</a:t>
            </a:fld>
            <a:endParaRPr lang="en-US" b="0" i="0" kern="1200" dirty="0">
              <a:solidFill>
                <a:schemeClr val="bg1"/>
              </a:soli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9DD7BE-5666-4945-9E23-8422D3B584E2}"/>
              </a:ext>
            </a:extLst>
          </p:cNvPr>
          <p:cNvSpPr txBox="1"/>
          <p:nvPr/>
        </p:nvSpPr>
        <p:spPr>
          <a:xfrm>
            <a:off x="-10275" y="637539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latin typeface="Century Schoolbook" panose="02040604050505020304" pitchFamily="18" charset="0"/>
              </a:rPr>
              <a:t>MAESTRO-X Computational Complexity Benchmarking against the state-of-the-art</a:t>
            </a:r>
          </a:p>
        </p:txBody>
      </p:sp>
    </p:spTree>
    <p:extLst>
      <p:ext uri="{BB962C8B-B14F-4D97-AF65-F5344CB8AC3E}">
        <p14:creationId xmlns:p14="http://schemas.microsoft.com/office/powerpoint/2010/main" val="38590082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D0B582-F21A-40BC-824C-EC30723D7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37" y="1308695"/>
            <a:ext cx="5534110" cy="40537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8626E9-260F-47A3-99D0-E1FD8AB5B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547" y="1308695"/>
            <a:ext cx="5479760" cy="41235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9941C-B34E-4790-990E-0113A39B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7658" y="64801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b="0" i="0" kern="1200">
                <a:solidFill>
                  <a:srgbClr val="FFFFFF"/>
                </a:solidFill>
                <a:effectLst/>
              </a:rPr>
              <a:pPr>
                <a:spcAft>
                  <a:spcPts val="600"/>
                </a:spcAft>
              </a:pPr>
              <a:t>35</a:t>
            </a:fld>
            <a:endParaRPr lang="en-US" b="0" i="0" kern="1200" dirty="0">
              <a:solidFill>
                <a:srgbClr val="FFFFFF"/>
              </a:solidFill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38852A-4964-42FC-93F3-DCF7A4B64612}"/>
              </a:ext>
            </a:extLst>
          </p:cNvPr>
          <p:cNvSpPr txBox="1"/>
          <p:nvPr/>
        </p:nvSpPr>
        <p:spPr>
          <a:xfrm>
            <a:off x="1126172" y="5549305"/>
            <a:ext cx="9936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entury Schoolbook" panose="02040604050505020304" pitchFamily="18" charset="0"/>
              </a:rPr>
              <a:t>Average delay for the GNs versus per-UAV average power constraint </a:t>
            </a:r>
          </a:p>
          <a:p>
            <a:pPr algn="ctr"/>
            <a:r>
              <a:rPr lang="en-US" sz="2400" dirty="0">
                <a:latin typeface="Century Schoolbook" panose="02040604050505020304" pitchFamily="18" charset="0"/>
              </a:rPr>
              <a:t>L = 100 Mb | MAESTRO-X Evaluations with various heuristics</a:t>
            </a:r>
          </a:p>
        </p:txBody>
      </p:sp>
    </p:spTree>
    <p:extLst>
      <p:ext uri="{BB962C8B-B14F-4D97-AF65-F5344CB8AC3E}">
        <p14:creationId xmlns:p14="http://schemas.microsoft.com/office/powerpoint/2010/main" val="848849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4A5842-3765-4A72-A3E4-641903E7C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813" y="1412998"/>
            <a:ext cx="5609295" cy="40386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C2585C-6692-46BF-A775-73942355E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38" y="1374214"/>
            <a:ext cx="5497364" cy="40543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383E7-CABA-4AE5-82E5-AE321D2CF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7658" y="6478389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b="0" i="0" kern="1200">
                <a:solidFill>
                  <a:srgbClr val="FFFFFF"/>
                </a:solidFill>
                <a:effectLst/>
              </a:rPr>
              <a:pPr>
                <a:spcAft>
                  <a:spcPts val="600"/>
                </a:spcAft>
              </a:pPr>
              <a:t>36</a:t>
            </a:fld>
            <a:endParaRPr lang="en-US" b="0" i="0" kern="1200" dirty="0">
              <a:solidFill>
                <a:srgbClr val="FFFFFF"/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FF8B66-DD6E-4B3C-B8CE-F5E66E9F0C82}"/>
              </a:ext>
            </a:extLst>
          </p:cNvPr>
          <p:cNvSpPr txBox="1"/>
          <p:nvPr/>
        </p:nvSpPr>
        <p:spPr>
          <a:xfrm>
            <a:off x="1126172" y="5549305"/>
            <a:ext cx="9936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entury Schoolbook" panose="02040604050505020304" pitchFamily="18" charset="0"/>
              </a:rPr>
              <a:t>Average delay for the GNs versus per-UAV average power constraint </a:t>
            </a:r>
          </a:p>
          <a:p>
            <a:pPr algn="ctr"/>
            <a:r>
              <a:rPr lang="en-US" sz="2400" dirty="0">
                <a:latin typeface="Century Schoolbook" panose="02040604050505020304" pitchFamily="18" charset="0"/>
              </a:rPr>
              <a:t>L = 1 Mb | MAESTRO-X Evaluations with various heuristics</a:t>
            </a:r>
          </a:p>
        </p:txBody>
      </p:sp>
    </p:spTree>
    <p:extLst>
      <p:ext uri="{BB962C8B-B14F-4D97-AF65-F5344CB8AC3E}">
        <p14:creationId xmlns:p14="http://schemas.microsoft.com/office/powerpoint/2010/main" val="3532361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0A2858-B896-4FEB-BE93-ECD11A639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37" y="1345966"/>
            <a:ext cx="5551954" cy="39974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AAAE91-016C-4B30-80BF-B377EDA1C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212" y="1344863"/>
            <a:ext cx="5459480" cy="406731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F00A88-7C45-486F-94F7-4ED133326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5692" y="6478389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b="0" i="0" kern="1200">
                <a:solidFill>
                  <a:srgbClr val="FFFFFF"/>
                </a:solidFill>
                <a:effectLst/>
              </a:rPr>
              <a:pPr>
                <a:spcAft>
                  <a:spcPts val="600"/>
                </a:spcAft>
              </a:pPr>
              <a:t>37</a:t>
            </a:fld>
            <a:endParaRPr lang="en-US" b="0" i="0" kern="1200" dirty="0">
              <a:solidFill>
                <a:srgbClr val="FFFFFF"/>
              </a:solidFill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2687C7-8554-4A73-AFB9-EF3EFF31D565}"/>
              </a:ext>
            </a:extLst>
          </p:cNvPr>
          <p:cNvSpPr txBox="1"/>
          <p:nvPr/>
        </p:nvSpPr>
        <p:spPr>
          <a:xfrm>
            <a:off x="1126172" y="5549305"/>
            <a:ext cx="9936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entury Schoolbook" panose="02040604050505020304" pitchFamily="18" charset="0"/>
              </a:rPr>
              <a:t>Average delay for the GNs versus per-UAV average power constraint </a:t>
            </a:r>
          </a:p>
          <a:p>
            <a:pPr algn="ctr"/>
            <a:r>
              <a:rPr lang="en-US" sz="2400" dirty="0">
                <a:latin typeface="Century Schoolbook" panose="02040604050505020304" pitchFamily="18" charset="0"/>
              </a:rPr>
              <a:t>L = 100 Mb | MAESTRO-X Evaluations against the state-of-the-art</a:t>
            </a:r>
          </a:p>
        </p:txBody>
      </p:sp>
    </p:spTree>
    <p:extLst>
      <p:ext uri="{BB962C8B-B14F-4D97-AF65-F5344CB8AC3E}">
        <p14:creationId xmlns:p14="http://schemas.microsoft.com/office/powerpoint/2010/main" val="2807722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A7D162-7B7E-4477-BD43-52A33DB0D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37" y="1315920"/>
            <a:ext cx="5468435" cy="39919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3EC2D8-1C88-4017-BA0C-BDD94275E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40" y="1315920"/>
            <a:ext cx="5468435" cy="400562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0DB45-CB1C-419F-B443-E8F51E72B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7658" y="6478389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b="0" i="0" kern="1200">
                <a:solidFill>
                  <a:srgbClr val="FFFFFF"/>
                </a:solidFill>
                <a:effectLst/>
              </a:rPr>
              <a:pPr>
                <a:spcAft>
                  <a:spcPts val="600"/>
                </a:spcAft>
              </a:pPr>
              <a:t>38</a:t>
            </a:fld>
            <a:endParaRPr lang="en-US" b="0" i="0" kern="1200" dirty="0">
              <a:solidFill>
                <a:srgbClr val="FFFFFF"/>
              </a:solidFill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2BFBB9-F912-4193-B2C1-542D7649D667}"/>
              </a:ext>
            </a:extLst>
          </p:cNvPr>
          <p:cNvSpPr txBox="1"/>
          <p:nvPr/>
        </p:nvSpPr>
        <p:spPr>
          <a:xfrm>
            <a:off x="1126172" y="5549305"/>
            <a:ext cx="9936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entury Schoolbook" panose="02040604050505020304" pitchFamily="18" charset="0"/>
              </a:rPr>
              <a:t>Average delay for the GNs versus per-UAV average power constraint </a:t>
            </a:r>
          </a:p>
          <a:p>
            <a:pPr algn="ctr"/>
            <a:r>
              <a:rPr lang="en-US" sz="2400" dirty="0">
                <a:latin typeface="Century Schoolbook" panose="02040604050505020304" pitchFamily="18" charset="0"/>
              </a:rPr>
              <a:t>L = 1 Mb | MAESTRO-X Evaluations against the state-of-the-art</a:t>
            </a:r>
          </a:p>
        </p:txBody>
      </p:sp>
    </p:spTree>
    <p:extLst>
      <p:ext uri="{BB962C8B-B14F-4D97-AF65-F5344CB8AC3E}">
        <p14:creationId xmlns:p14="http://schemas.microsoft.com/office/powerpoint/2010/main" val="1794548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C4935-17DC-4081-B39C-192FB75EC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ABEE2-31A2-43DF-8DEE-D0202953A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004907"/>
            <a:ext cx="11282679" cy="4243493"/>
          </a:xfrm>
        </p:spPr>
        <p:txBody>
          <a:bodyPr>
            <a:normAutofit fontScale="92500" lnSpcReduction="20000"/>
          </a:bodyPr>
          <a:lstStyle/>
          <a:p>
            <a:r>
              <a:rPr lang="en-US" sz="1700" dirty="0">
                <a:solidFill>
                  <a:srgbClr val="FFFF00"/>
                </a:solidFill>
              </a:rPr>
              <a:t>MAESTRO-X</a:t>
            </a:r>
            <a:r>
              <a:rPr lang="en-US" sz="1700" dirty="0"/>
              <a:t>: A framework for the decentralized orchestration of UAV relay swarms</a:t>
            </a:r>
          </a:p>
          <a:p>
            <a:r>
              <a:rPr lang="en-US" sz="1700" dirty="0"/>
              <a:t>The UAV relays augment the coverage and service capabilities of a terrestrial base station</a:t>
            </a:r>
          </a:p>
          <a:p>
            <a:r>
              <a:rPr lang="en-US" sz="1700" dirty="0"/>
              <a:t>Dynamic traffic from miscellaneous sets of randomly distributed ground users (UEs/IoT-sensors)</a:t>
            </a:r>
          </a:p>
          <a:p>
            <a:r>
              <a:rPr lang="en-US" sz="1700" dirty="0"/>
              <a:t>A2G channel model with </a:t>
            </a:r>
            <a:r>
              <a:rPr lang="en-US" sz="1700" dirty="0">
                <a:solidFill>
                  <a:srgbClr val="FFFF00"/>
                </a:solidFill>
              </a:rPr>
              <a:t>rate-adaptation</a:t>
            </a:r>
            <a:r>
              <a:rPr lang="en-US" sz="1700" dirty="0"/>
              <a:t> at all transmitters to maximize the system throughput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1700" dirty="0">
                <a:solidFill>
                  <a:srgbClr val="FFFF00"/>
                </a:solidFill>
              </a:rPr>
              <a:t>MAESTRO</a:t>
            </a:r>
            <a:r>
              <a:rPr lang="en-US" sz="1700" dirty="0"/>
              <a:t>: Specialized to single-relay constructions:</a:t>
            </a:r>
          </a:p>
          <a:p>
            <a:pPr lvl="1"/>
            <a:r>
              <a:rPr lang="en-US" sz="1500" dirty="0"/>
              <a:t>Outer decisions on radial wait velocities and UAV service schedules &amp; terminal service positions (</a:t>
            </a:r>
            <a:r>
              <a:rPr lang="en-US" sz="1500" dirty="0">
                <a:solidFill>
                  <a:srgbClr val="FFFF00"/>
                </a:solidFill>
              </a:rPr>
              <a:t>SMDP value iteration</a:t>
            </a:r>
            <a:r>
              <a:rPr lang="en-US" sz="1500" dirty="0"/>
              <a:t>)</a:t>
            </a:r>
          </a:p>
          <a:p>
            <a:pPr lvl="1"/>
            <a:r>
              <a:rPr lang="en-US" sz="1500" dirty="0"/>
              <a:t>Given outer decisions, inner decisions on angular wait velocities (</a:t>
            </a:r>
            <a:r>
              <a:rPr lang="en-US" sz="1500" dirty="0">
                <a:solidFill>
                  <a:srgbClr val="FFFF00"/>
                </a:solidFill>
              </a:rPr>
              <a:t>exhaustive search</a:t>
            </a:r>
            <a:r>
              <a:rPr lang="en-US" sz="1500" dirty="0"/>
              <a:t>) and UAV service trajectories (</a:t>
            </a:r>
            <a:r>
              <a:rPr lang="en-US" sz="1500" dirty="0">
                <a:solidFill>
                  <a:srgbClr val="FFFF00"/>
                </a:solidFill>
              </a:rPr>
              <a:t>HCSO</a:t>
            </a:r>
            <a:r>
              <a:rPr lang="en-US" sz="1500" dirty="0"/>
              <a:t>)</a:t>
            </a:r>
          </a:p>
          <a:p>
            <a:pPr marL="457200" lvl="1" indent="0">
              <a:buNone/>
            </a:pPr>
            <a:endParaRPr lang="en-US" sz="1400" dirty="0"/>
          </a:p>
          <a:p>
            <a:r>
              <a:rPr lang="en-US" sz="1700" dirty="0"/>
              <a:t>Supplement this policy with multi-UAV heuristics (</a:t>
            </a:r>
            <a:r>
              <a:rPr lang="en-US" sz="1700" dirty="0">
                <a:solidFill>
                  <a:srgbClr val="FFFF00"/>
                </a:solidFill>
              </a:rPr>
              <a:t>spread maximization</a:t>
            </a:r>
            <a:r>
              <a:rPr lang="en-US" sz="1700" dirty="0"/>
              <a:t> &amp; </a:t>
            </a:r>
            <a:r>
              <a:rPr lang="en-US" sz="1700" dirty="0">
                <a:solidFill>
                  <a:srgbClr val="FFFF00"/>
                </a:solidFill>
              </a:rPr>
              <a:t>conflict resolution</a:t>
            </a:r>
            <a:r>
              <a:rPr lang="en-US" sz="1700" dirty="0"/>
              <a:t>) and </a:t>
            </a:r>
            <a:r>
              <a:rPr lang="en-US" sz="1700" dirty="0">
                <a:solidFill>
                  <a:srgbClr val="FFFF00"/>
                </a:solidFill>
              </a:rPr>
              <a:t>replicate</a:t>
            </a:r>
          </a:p>
          <a:p>
            <a:pPr marL="0" indent="0">
              <a:buNone/>
            </a:pPr>
            <a:endParaRPr lang="en-US" sz="1400" dirty="0"/>
          </a:p>
          <a:p>
            <a:r>
              <a:rPr lang="en-US" sz="1700" dirty="0">
                <a:solidFill>
                  <a:srgbClr val="FFFF00"/>
                </a:solidFill>
              </a:rPr>
              <a:t>Link Layer studies</a:t>
            </a:r>
            <a:r>
              <a:rPr lang="en-US" sz="1700" dirty="0"/>
              <a:t> involving queuing dynamics and different queuing &amp; scheduling variations</a:t>
            </a:r>
          </a:p>
          <a:p>
            <a:r>
              <a:rPr lang="en-US" sz="1700" dirty="0"/>
              <a:t>Performance comparisons with </a:t>
            </a:r>
            <a:r>
              <a:rPr lang="en-US" sz="1700" dirty="0">
                <a:solidFill>
                  <a:srgbClr val="FFFF00"/>
                </a:solidFill>
              </a:rPr>
              <a:t>relevant schemes in the state-of-the-art</a:t>
            </a:r>
            <a:r>
              <a:rPr lang="en-US" sz="1700" dirty="0"/>
              <a:t> as well as with </a:t>
            </a:r>
            <a:r>
              <a:rPr lang="en-US" sz="1700" dirty="0">
                <a:solidFill>
                  <a:srgbClr val="FFFF00"/>
                </a:solidFill>
              </a:rPr>
              <a:t>policy-driven heuristics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3A9BA7-3B3D-48A1-9D16-38F2EFF7C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773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2B875-4102-4F02-B976-CDC5AB6C2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sz="3200" cap="none" dirty="0">
                <a:latin typeface="Century Schoolbook" panose="02040604050505020304" pitchFamily="18" charset="0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3E09C-2C98-403D-A686-4AE11E353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763072" cy="4557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FFFF00"/>
                </a:solidFill>
                <a:latin typeface="Century Schoolbook" panose="02040604050505020304" pitchFamily="18" charset="0"/>
              </a:rPr>
              <a:t>3D Mobility &amp; Maneuverability</a:t>
            </a:r>
            <a:r>
              <a:rPr lang="en-US" sz="1600" dirty="0">
                <a:latin typeface="Century Schoolbook" panose="02040604050505020304" pitchFamily="18" charset="0"/>
              </a:rPr>
              <a:t> of UAVs can be leveraged in:</a:t>
            </a:r>
          </a:p>
          <a:p>
            <a:r>
              <a:rPr lang="en-US" sz="1600" dirty="0">
                <a:latin typeface="Century Schoolbook" panose="02040604050505020304" pitchFamily="18" charset="0"/>
              </a:rPr>
              <a:t>Public-Safety</a:t>
            </a:r>
          </a:p>
          <a:p>
            <a:r>
              <a:rPr lang="en-US" sz="1600" dirty="0">
                <a:latin typeface="Century Schoolbook" panose="02040604050505020304" pitchFamily="18" charset="0"/>
              </a:rPr>
              <a:t>Disaster-Relief</a:t>
            </a:r>
          </a:p>
          <a:p>
            <a:r>
              <a:rPr lang="en-US" sz="1600" dirty="0">
                <a:latin typeface="Century Schoolbook" panose="02040604050505020304" pitchFamily="18" charset="0"/>
              </a:rPr>
              <a:t>Precision Agriculture</a:t>
            </a:r>
          </a:p>
          <a:p>
            <a:r>
              <a:rPr lang="en-US" sz="1600" dirty="0">
                <a:latin typeface="Century Schoolbook" panose="02040604050505020304" pitchFamily="18" charset="0"/>
              </a:rPr>
              <a:t>Military Deployments</a:t>
            </a:r>
          </a:p>
          <a:p>
            <a:r>
              <a:rPr lang="en-US" sz="1600" dirty="0">
                <a:latin typeface="Century Schoolbook" panose="02040604050505020304" pitchFamily="18" charset="0"/>
              </a:rPr>
              <a:t>URLLC QoS guarantees in next-generation RANs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9809E5-0496-445F-9A4D-9554C2272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3641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8AAA10-885B-4A73-998F-AE83A9E01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3CDFE7-6484-4E8E-9025-7869D6C55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509" y="63173"/>
            <a:ext cx="9268981" cy="64152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9E5D12-C0DA-4451-A419-920854B9C5D5}"/>
              </a:ext>
            </a:extLst>
          </p:cNvPr>
          <p:cNvSpPr txBox="1"/>
          <p:nvPr/>
        </p:nvSpPr>
        <p:spPr>
          <a:xfrm>
            <a:off x="1461508" y="6436468"/>
            <a:ext cx="9268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  <a:latin typeface="Century Schoolbook" panose="02040604050505020304" pitchFamily="18" charset="0"/>
              </a:rPr>
              <a:t>Future Work: 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10339252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BEA9AF1-EF35-4EC4-862B-93C14919B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2FB946D-2326-449B-B771-9EDB01C8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224A0EC-9334-468D-849F-BF1FF8C6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EFFC263-7EB0-4842-BE9B-3176A41A7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C77D7B-5D57-471E-AB60-CB12AECC1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1707"/>
          <a:stretch/>
        </p:blipFill>
        <p:spPr>
          <a:xfrm>
            <a:off x="464478" y="478274"/>
            <a:ext cx="11256416" cy="58978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391EEE-2757-4ABC-998F-0518E93C4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7658" y="6476603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b="0" i="0" kern="1200">
                <a:solidFill>
                  <a:schemeClr val="bg1"/>
                </a:solidFill>
                <a:effectLst/>
              </a:rPr>
              <a:pPr>
                <a:spcAft>
                  <a:spcPts val="600"/>
                </a:spcAft>
              </a:pPr>
              <a:t>41</a:t>
            </a:fld>
            <a:endParaRPr lang="en-US" b="0" i="0" kern="1200" dirty="0">
              <a:solidFill>
                <a:schemeClr val="bg1"/>
              </a:soli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B98E7-53C7-4E13-9603-1A3DC0061C20}"/>
              </a:ext>
            </a:extLst>
          </p:cNvPr>
          <p:cNvSpPr txBox="1"/>
          <p:nvPr/>
        </p:nvSpPr>
        <p:spPr>
          <a:xfrm>
            <a:off x="684179" y="6402853"/>
            <a:ext cx="10817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  <a:latin typeface="Century Schoolbook" panose="02040604050505020304" pitchFamily="18" charset="0"/>
              </a:rPr>
              <a:t>Future Work: Traffic Classes or Prioritized Network Flows</a:t>
            </a:r>
          </a:p>
        </p:txBody>
      </p:sp>
    </p:spTree>
    <p:extLst>
      <p:ext uri="{BB962C8B-B14F-4D97-AF65-F5344CB8AC3E}">
        <p14:creationId xmlns:p14="http://schemas.microsoft.com/office/powerpoint/2010/main" val="3336758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BBCC0A-A673-434A-ACA0-6DAF0EB6D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09" y="1192091"/>
            <a:ext cx="11237976" cy="473553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050E0-2F20-4647-84FB-C032031BE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7658" y="64801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b="0" i="0" kern="1200">
                <a:solidFill>
                  <a:schemeClr val="bg1"/>
                </a:solidFill>
                <a:effectLst/>
              </a:rPr>
              <a:pPr>
                <a:spcAft>
                  <a:spcPts val="600"/>
                </a:spcAft>
              </a:pPr>
              <a:t>42</a:t>
            </a:fld>
            <a:endParaRPr lang="en-US" b="0" i="0" kern="1200" dirty="0">
              <a:solidFill>
                <a:schemeClr val="bg1"/>
              </a:soli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482D0-A4D6-476E-8F4E-97B4CC8C0EC5}"/>
              </a:ext>
            </a:extLst>
          </p:cNvPr>
          <p:cNvSpPr txBox="1"/>
          <p:nvPr/>
        </p:nvSpPr>
        <p:spPr>
          <a:xfrm>
            <a:off x="483108" y="5852688"/>
            <a:ext cx="11241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entury Schoolbook" panose="02040604050505020304" pitchFamily="18" charset="0"/>
              </a:rPr>
              <a:t>Future Work: Deep RL Architecture for Distributed Swarm Orchestration</a:t>
            </a:r>
          </a:p>
        </p:txBody>
      </p:sp>
    </p:spTree>
    <p:extLst>
      <p:ext uri="{BB962C8B-B14F-4D97-AF65-F5344CB8AC3E}">
        <p14:creationId xmlns:p14="http://schemas.microsoft.com/office/powerpoint/2010/main" val="4141826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uilding with a tower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D6085BBB-39DE-4768-BA68-D62EBB8161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3" b="1"/>
          <a:stretch/>
        </p:blipFill>
        <p:spPr>
          <a:xfrm>
            <a:off x="5622233" y="10"/>
            <a:ext cx="6569769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10" name="Picture 9" descr="A field with tree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66C60797-1F62-4DE5-AB84-F8264508F2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3" b="26547"/>
          <a:stretch/>
        </p:blipFill>
        <p:spPr>
          <a:xfrm>
            <a:off x="4182011" y="3887894"/>
            <a:ext cx="8009991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4082CEC4-0C19-41EA-88F5-30E16A8C78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6" r="8004" b="-1"/>
          <a:stretch/>
        </p:blipFill>
        <p:spPr>
          <a:xfrm>
            <a:off x="20" y="10"/>
            <a:ext cx="7503091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D4B8B6-1934-48F9-97D9-790A713B9FDC}"/>
              </a:ext>
            </a:extLst>
          </p:cNvPr>
          <p:cNvSpPr txBox="1"/>
          <p:nvPr/>
        </p:nvSpPr>
        <p:spPr>
          <a:xfrm>
            <a:off x="8798560" y="57762"/>
            <a:ext cx="351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entury Schoolbook" panose="02040604050505020304" pitchFamily="18" charset="0"/>
              </a:rPr>
              <a:t>NSF AERPAW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entury Schoolbook" panose="02040604050505020304" pitchFamily="18" charset="0"/>
              </a:rPr>
              <a:t>Emulations &amp; In-flight tests</a:t>
            </a:r>
          </a:p>
        </p:txBody>
      </p:sp>
    </p:spTree>
    <p:extLst>
      <p:ext uri="{BB962C8B-B14F-4D97-AF65-F5344CB8AC3E}">
        <p14:creationId xmlns:p14="http://schemas.microsoft.com/office/powerpoint/2010/main" val="30324036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8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939D5DF-647B-465D-9883-4CF390177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54296" cy="6858000"/>
          </a:xfrm>
          <a:custGeom>
            <a:avLst/>
            <a:gdLst>
              <a:gd name="connsiteX0" fmla="*/ 4654296 w 4654296"/>
              <a:gd name="connsiteY0" fmla="*/ 0 h 6858000"/>
              <a:gd name="connsiteX1" fmla="*/ 0 w 4654296"/>
              <a:gd name="connsiteY1" fmla="*/ 0 h 6858000"/>
              <a:gd name="connsiteX2" fmla="*/ 0 w 4654296"/>
              <a:gd name="connsiteY2" fmla="*/ 70650 h 6858000"/>
              <a:gd name="connsiteX3" fmla="*/ 13678 w 4654296"/>
              <a:gd name="connsiteY3" fmla="*/ 155673 h 6858000"/>
              <a:gd name="connsiteX4" fmla="*/ 37547 w 4654296"/>
              <a:gd name="connsiteY4" fmla="*/ 310664 h 6858000"/>
              <a:gd name="connsiteX5" fmla="*/ 60911 w 4654296"/>
              <a:gd name="connsiteY5" fmla="*/ 466340 h 6858000"/>
              <a:gd name="connsiteX6" fmla="*/ 80914 w 4654296"/>
              <a:gd name="connsiteY6" fmla="*/ 622703 h 6858000"/>
              <a:gd name="connsiteX7" fmla="*/ 101085 w 4654296"/>
              <a:gd name="connsiteY7" fmla="*/ 778379 h 6858000"/>
              <a:gd name="connsiteX8" fmla="*/ 119911 w 4654296"/>
              <a:gd name="connsiteY8" fmla="*/ 934742 h 6858000"/>
              <a:gd name="connsiteX9" fmla="*/ 136047 w 4654296"/>
              <a:gd name="connsiteY9" fmla="*/ 1089047 h 6858000"/>
              <a:gd name="connsiteX10" fmla="*/ 151343 w 4654296"/>
              <a:gd name="connsiteY10" fmla="*/ 1245409 h 6858000"/>
              <a:gd name="connsiteX11" fmla="*/ 165295 w 4654296"/>
              <a:gd name="connsiteY11" fmla="*/ 1401086 h 6858000"/>
              <a:gd name="connsiteX12" fmla="*/ 177397 w 4654296"/>
              <a:gd name="connsiteY12" fmla="*/ 1554019 h 6858000"/>
              <a:gd name="connsiteX13" fmla="*/ 189500 w 4654296"/>
              <a:gd name="connsiteY13" fmla="*/ 1709010 h 6858000"/>
              <a:gd name="connsiteX14" fmla="*/ 199585 w 4654296"/>
              <a:gd name="connsiteY14" fmla="*/ 1861943 h 6858000"/>
              <a:gd name="connsiteX15" fmla="*/ 207485 w 4654296"/>
              <a:gd name="connsiteY15" fmla="*/ 2014877 h 6858000"/>
              <a:gd name="connsiteX16" fmla="*/ 215722 w 4654296"/>
              <a:gd name="connsiteY16" fmla="*/ 2167124 h 6858000"/>
              <a:gd name="connsiteX17" fmla="*/ 222613 w 4654296"/>
              <a:gd name="connsiteY17" fmla="*/ 2318000 h 6858000"/>
              <a:gd name="connsiteX18" fmla="*/ 227488 w 4654296"/>
              <a:gd name="connsiteY18" fmla="*/ 2467505 h 6858000"/>
              <a:gd name="connsiteX19" fmla="*/ 231690 w 4654296"/>
              <a:gd name="connsiteY19" fmla="*/ 2617009 h 6858000"/>
              <a:gd name="connsiteX20" fmla="*/ 235724 w 4654296"/>
              <a:gd name="connsiteY20" fmla="*/ 2765142 h 6858000"/>
              <a:gd name="connsiteX21" fmla="*/ 237573 w 4654296"/>
              <a:gd name="connsiteY21" fmla="*/ 2911217 h 6858000"/>
              <a:gd name="connsiteX22" fmla="*/ 239590 w 4654296"/>
              <a:gd name="connsiteY22" fmla="*/ 3057293 h 6858000"/>
              <a:gd name="connsiteX23" fmla="*/ 240599 w 4654296"/>
              <a:gd name="connsiteY23" fmla="*/ 3201311 h 6858000"/>
              <a:gd name="connsiteX24" fmla="*/ 239590 w 4654296"/>
              <a:gd name="connsiteY24" fmla="*/ 3343957 h 6858000"/>
              <a:gd name="connsiteX25" fmla="*/ 239590 w 4654296"/>
              <a:gd name="connsiteY25" fmla="*/ 3485232 h 6858000"/>
              <a:gd name="connsiteX26" fmla="*/ 237573 w 4654296"/>
              <a:gd name="connsiteY26" fmla="*/ 3625135 h 6858000"/>
              <a:gd name="connsiteX27" fmla="*/ 234548 w 4654296"/>
              <a:gd name="connsiteY27" fmla="*/ 3762295 h 6858000"/>
              <a:gd name="connsiteX28" fmla="*/ 231690 w 4654296"/>
              <a:gd name="connsiteY28" fmla="*/ 3898083 h 6858000"/>
              <a:gd name="connsiteX29" fmla="*/ 228496 w 4654296"/>
              <a:gd name="connsiteY29" fmla="*/ 4031129 h 6858000"/>
              <a:gd name="connsiteX30" fmla="*/ 223622 w 4654296"/>
              <a:gd name="connsiteY30" fmla="*/ 4163488 h 6858000"/>
              <a:gd name="connsiteX31" fmla="*/ 218411 w 4654296"/>
              <a:gd name="connsiteY31" fmla="*/ 4293789 h 6858000"/>
              <a:gd name="connsiteX32" fmla="*/ 213705 w 4654296"/>
              <a:gd name="connsiteY32" fmla="*/ 4421348 h 6858000"/>
              <a:gd name="connsiteX33" fmla="*/ 200425 w 4654296"/>
              <a:gd name="connsiteY33" fmla="*/ 4670294 h 6858000"/>
              <a:gd name="connsiteX34" fmla="*/ 186306 w 4654296"/>
              <a:gd name="connsiteY34" fmla="*/ 4908952 h 6858000"/>
              <a:gd name="connsiteX35" fmla="*/ 171514 w 4654296"/>
              <a:gd name="connsiteY35" fmla="*/ 5138009 h 6858000"/>
              <a:gd name="connsiteX36" fmla="*/ 155209 w 4654296"/>
              <a:gd name="connsiteY36" fmla="*/ 5354722 h 6858000"/>
              <a:gd name="connsiteX37" fmla="*/ 138232 w 4654296"/>
              <a:gd name="connsiteY37" fmla="*/ 5561834 h 6858000"/>
              <a:gd name="connsiteX38" fmla="*/ 119911 w 4654296"/>
              <a:gd name="connsiteY38" fmla="*/ 5753858 h 6858000"/>
              <a:gd name="connsiteX39" fmla="*/ 101925 w 4654296"/>
              <a:gd name="connsiteY39" fmla="*/ 5934223 h 6858000"/>
              <a:gd name="connsiteX40" fmla="*/ 83940 w 4654296"/>
              <a:gd name="connsiteY40" fmla="*/ 6100187 h 6858000"/>
              <a:gd name="connsiteX41" fmla="*/ 66963 w 4654296"/>
              <a:gd name="connsiteY41" fmla="*/ 6252434 h 6858000"/>
              <a:gd name="connsiteX42" fmla="*/ 50826 w 4654296"/>
              <a:gd name="connsiteY42" fmla="*/ 6387537 h 6858000"/>
              <a:gd name="connsiteX43" fmla="*/ 35530 w 4654296"/>
              <a:gd name="connsiteY43" fmla="*/ 6509609 h 6858000"/>
              <a:gd name="connsiteX44" fmla="*/ 22755 w 4654296"/>
              <a:gd name="connsiteY44" fmla="*/ 6612479 h 6858000"/>
              <a:gd name="connsiteX45" fmla="*/ 10653 w 4654296"/>
              <a:gd name="connsiteY45" fmla="*/ 6698890 h 6858000"/>
              <a:gd name="connsiteX46" fmla="*/ 0 w 4654296"/>
              <a:gd name="connsiteY46" fmla="*/ 6771890 h 6858000"/>
              <a:gd name="connsiteX47" fmla="*/ 0 w 4654296"/>
              <a:gd name="connsiteY47" fmla="*/ 6858000 h 6858000"/>
              <a:gd name="connsiteX48" fmla="*/ 4654296 w 4654296"/>
              <a:gd name="connsiteY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654296" h="6858000">
                <a:moveTo>
                  <a:pt x="4654296" y="0"/>
                </a:moveTo>
                <a:lnTo>
                  <a:pt x="0" y="0"/>
                </a:lnTo>
                <a:lnTo>
                  <a:pt x="0" y="70650"/>
                </a:lnTo>
                <a:lnTo>
                  <a:pt x="13678" y="155673"/>
                </a:lnTo>
                <a:lnTo>
                  <a:pt x="37547" y="310664"/>
                </a:lnTo>
                <a:lnTo>
                  <a:pt x="60911" y="466340"/>
                </a:lnTo>
                <a:lnTo>
                  <a:pt x="80914" y="622703"/>
                </a:lnTo>
                <a:lnTo>
                  <a:pt x="101085" y="778379"/>
                </a:lnTo>
                <a:lnTo>
                  <a:pt x="119911" y="934742"/>
                </a:lnTo>
                <a:lnTo>
                  <a:pt x="136047" y="1089047"/>
                </a:lnTo>
                <a:lnTo>
                  <a:pt x="151343" y="1245409"/>
                </a:lnTo>
                <a:lnTo>
                  <a:pt x="165295" y="1401086"/>
                </a:lnTo>
                <a:lnTo>
                  <a:pt x="177397" y="1554019"/>
                </a:lnTo>
                <a:lnTo>
                  <a:pt x="189500" y="1709010"/>
                </a:lnTo>
                <a:lnTo>
                  <a:pt x="199585" y="1861943"/>
                </a:lnTo>
                <a:lnTo>
                  <a:pt x="207485" y="2014877"/>
                </a:lnTo>
                <a:lnTo>
                  <a:pt x="215722" y="2167124"/>
                </a:lnTo>
                <a:lnTo>
                  <a:pt x="222613" y="2318000"/>
                </a:lnTo>
                <a:lnTo>
                  <a:pt x="227488" y="2467505"/>
                </a:lnTo>
                <a:lnTo>
                  <a:pt x="231690" y="2617009"/>
                </a:lnTo>
                <a:lnTo>
                  <a:pt x="235724" y="2765142"/>
                </a:lnTo>
                <a:lnTo>
                  <a:pt x="237573" y="2911217"/>
                </a:lnTo>
                <a:lnTo>
                  <a:pt x="239590" y="3057293"/>
                </a:lnTo>
                <a:lnTo>
                  <a:pt x="240599" y="3201311"/>
                </a:lnTo>
                <a:lnTo>
                  <a:pt x="239590" y="3343957"/>
                </a:lnTo>
                <a:lnTo>
                  <a:pt x="239590" y="3485232"/>
                </a:lnTo>
                <a:lnTo>
                  <a:pt x="237573" y="3625135"/>
                </a:lnTo>
                <a:lnTo>
                  <a:pt x="234548" y="3762295"/>
                </a:lnTo>
                <a:lnTo>
                  <a:pt x="231690" y="3898083"/>
                </a:lnTo>
                <a:lnTo>
                  <a:pt x="228496" y="4031129"/>
                </a:lnTo>
                <a:lnTo>
                  <a:pt x="223622" y="4163488"/>
                </a:lnTo>
                <a:lnTo>
                  <a:pt x="218411" y="4293789"/>
                </a:lnTo>
                <a:lnTo>
                  <a:pt x="213705" y="4421348"/>
                </a:lnTo>
                <a:lnTo>
                  <a:pt x="200425" y="4670294"/>
                </a:lnTo>
                <a:lnTo>
                  <a:pt x="186306" y="4908952"/>
                </a:lnTo>
                <a:lnTo>
                  <a:pt x="171514" y="5138009"/>
                </a:lnTo>
                <a:lnTo>
                  <a:pt x="155209" y="5354722"/>
                </a:lnTo>
                <a:lnTo>
                  <a:pt x="138232" y="5561834"/>
                </a:lnTo>
                <a:lnTo>
                  <a:pt x="119911" y="5753858"/>
                </a:lnTo>
                <a:lnTo>
                  <a:pt x="101925" y="5934223"/>
                </a:lnTo>
                <a:lnTo>
                  <a:pt x="83940" y="6100187"/>
                </a:lnTo>
                <a:lnTo>
                  <a:pt x="66963" y="6252434"/>
                </a:lnTo>
                <a:lnTo>
                  <a:pt x="50826" y="6387537"/>
                </a:lnTo>
                <a:lnTo>
                  <a:pt x="35530" y="6509609"/>
                </a:lnTo>
                <a:lnTo>
                  <a:pt x="22755" y="6612479"/>
                </a:lnTo>
                <a:lnTo>
                  <a:pt x="10653" y="6698890"/>
                </a:lnTo>
                <a:lnTo>
                  <a:pt x="0" y="6771890"/>
                </a:lnTo>
                <a:lnTo>
                  <a:pt x="0" y="6858000"/>
                </a:lnTo>
                <a:lnTo>
                  <a:pt x="4654296" y="6858000"/>
                </a:lnTo>
                <a:close/>
              </a:path>
            </a:pathLst>
          </a:cu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5511D0-C969-4FB4-9670-3DF7F1B2A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49" r="62095"/>
          <a:stretch/>
        </p:blipFill>
        <p:spPr>
          <a:xfrm flipH="1">
            <a:off x="6714143" y="3649211"/>
            <a:ext cx="5477857" cy="3207003"/>
          </a:xfrm>
          <a:custGeom>
            <a:avLst/>
            <a:gdLst>
              <a:gd name="connsiteX0" fmla="*/ 313944 w 4620112"/>
              <a:gd name="connsiteY0" fmla="*/ 576072 h 2704838"/>
              <a:gd name="connsiteX1" fmla="*/ 396240 w 4620112"/>
              <a:gd name="connsiteY1" fmla="*/ 585216 h 2704838"/>
              <a:gd name="connsiteX2" fmla="*/ 423672 w 4620112"/>
              <a:gd name="connsiteY2" fmla="*/ 603504 h 2704838"/>
              <a:gd name="connsiteX3" fmla="*/ 451104 w 4620112"/>
              <a:gd name="connsiteY3" fmla="*/ 612648 h 2704838"/>
              <a:gd name="connsiteX4" fmla="*/ 505968 w 4620112"/>
              <a:gd name="connsiteY4" fmla="*/ 649224 h 2704838"/>
              <a:gd name="connsiteX5" fmla="*/ 579120 w 4620112"/>
              <a:gd name="connsiteY5" fmla="*/ 667512 h 2704838"/>
              <a:gd name="connsiteX6" fmla="*/ 606552 w 4620112"/>
              <a:gd name="connsiteY6" fmla="*/ 685800 h 2704838"/>
              <a:gd name="connsiteX7" fmla="*/ 633984 w 4620112"/>
              <a:gd name="connsiteY7" fmla="*/ 694944 h 2704838"/>
              <a:gd name="connsiteX8" fmla="*/ 688848 w 4620112"/>
              <a:gd name="connsiteY8" fmla="*/ 749808 h 2704838"/>
              <a:gd name="connsiteX9" fmla="*/ 688848 w 4620112"/>
              <a:gd name="connsiteY9" fmla="*/ 868680 h 2704838"/>
              <a:gd name="connsiteX10" fmla="*/ 633984 w 4620112"/>
              <a:gd name="connsiteY10" fmla="*/ 905256 h 2704838"/>
              <a:gd name="connsiteX11" fmla="*/ 350520 w 4620112"/>
              <a:gd name="connsiteY11" fmla="*/ 896112 h 2704838"/>
              <a:gd name="connsiteX12" fmla="*/ 332232 w 4620112"/>
              <a:gd name="connsiteY12" fmla="*/ 868680 h 2704838"/>
              <a:gd name="connsiteX13" fmla="*/ 304800 w 4620112"/>
              <a:gd name="connsiteY13" fmla="*/ 859536 h 2704838"/>
              <a:gd name="connsiteX14" fmla="*/ 268224 w 4620112"/>
              <a:gd name="connsiteY14" fmla="*/ 804672 h 2704838"/>
              <a:gd name="connsiteX15" fmla="*/ 249936 w 4620112"/>
              <a:gd name="connsiteY15" fmla="*/ 749808 h 2704838"/>
              <a:gd name="connsiteX16" fmla="*/ 313944 w 4620112"/>
              <a:gd name="connsiteY16" fmla="*/ 576072 h 2704838"/>
              <a:gd name="connsiteX17" fmla="*/ 4620112 w 4620112"/>
              <a:gd name="connsiteY17" fmla="*/ 0 h 2704838"/>
              <a:gd name="connsiteX18" fmla="*/ 3274447 w 4620112"/>
              <a:gd name="connsiteY18" fmla="*/ 0 h 2704838"/>
              <a:gd name="connsiteX19" fmla="*/ 3267456 w 4620112"/>
              <a:gd name="connsiteY19" fmla="*/ 73152 h 2704838"/>
              <a:gd name="connsiteX20" fmla="*/ 3240024 w 4620112"/>
              <a:gd name="connsiteY20" fmla="*/ 118872 h 2704838"/>
              <a:gd name="connsiteX21" fmla="*/ 3203448 w 4620112"/>
              <a:gd name="connsiteY21" fmla="*/ 173736 h 2704838"/>
              <a:gd name="connsiteX22" fmla="*/ 3139440 w 4620112"/>
              <a:gd name="connsiteY22" fmla="*/ 237744 h 2704838"/>
              <a:gd name="connsiteX23" fmla="*/ 3102864 w 4620112"/>
              <a:gd name="connsiteY23" fmla="*/ 246888 h 2704838"/>
              <a:gd name="connsiteX24" fmla="*/ 3029712 w 4620112"/>
              <a:gd name="connsiteY24" fmla="*/ 301752 h 2704838"/>
              <a:gd name="connsiteX25" fmla="*/ 2965704 w 4620112"/>
              <a:gd name="connsiteY25" fmla="*/ 338328 h 2704838"/>
              <a:gd name="connsiteX26" fmla="*/ 2910840 w 4620112"/>
              <a:gd name="connsiteY26" fmla="*/ 356616 h 2704838"/>
              <a:gd name="connsiteX27" fmla="*/ 2810256 w 4620112"/>
              <a:gd name="connsiteY27" fmla="*/ 411480 h 2704838"/>
              <a:gd name="connsiteX28" fmla="*/ 2764536 w 4620112"/>
              <a:gd name="connsiteY28" fmla="*/ 420624 h 2704838"/>
              <a:gd name="connsiteX29" fmla="*/ 2727960 w 4620112"/>
              <a:gd name="connsiteY29" fmla="*/ 438912 h 2704838"/>
              <a:gd name="connsiteX30" fmla="*/ 2700528 w 4620112"/>
              <a:gd name="connsiteY30" fmla="*/ 457200 h 2704838"/>
              <a:gd name="connsiteX31" fmla="*/ 2663952 w 4620112"/>
              <a:gd name="connsiteY31" fmla="*/ 466344 h 2704838"/>
              <a:gd name="connsiteX32" fmla="*/ 2609088 w 4620112"/>
              <a:gd name="connsiteY32" fmla="*/ 484632 h 2704838"/>
              <a:gd name="connsiteX33" fmla="*/ 2535936 w 4620112"/>
              <a:gd name="connsiteY33" fmla="*/ 502920 h 2704838"/>
              <a:gd name="connsiteX34" fmla="*/ 2508504 w 4620112"/>
              <a:gd name="connsiteY34" fmla="*/ 512064 h 2704838"/>
              <a:gd name="connsiteX35" fmla="*/ 2398776 w 4620112"/>
              <a:gd name="connsiteY35" fmla="*/ 566928 h 2704838"/>
              <a:gd name="connsiteX36" fmla="*/ 2325624 w 4620112"/>
              <a:gd name="connsiteY36" fmla="*/ 585216 h 2704838"/>
              <a:gd name="connsiteX37" fmla="*/ 2270760 w 4620112"/>
              <a:gd name="connsiteY37" fmla="*/ 603504 h 2704838"/>
              <a:gd name="connsiteX38" fmla="*/ 2234184 w 4620112"/>
              <a:gd name="connsiteY38" fmla="*/ 612648 h 2704838"/>
              <a:gd name="connsiteX39" fmla="*/ 2197608 w 4620112"/>
              <a:gd name="connsiteY39" fmla="*/ 630936 h 2704838"/>
              <a:gd name="connsiteX40" fmla="*/ 2161032 w 4620112"/>
              <a:gd name="connsiteY40" fmla="*/ 640080 h 2704838"/>
              <a:gd name="connsiteX41" fmla="*/ 2133600 w 4620112"/>
              <a:gd name="connsiteY41" fmla="*/ 649224 h 2704838"/>
              <a:gd name="connsiteX42" fmla="*/ 2069592 w 4620112"/>
              <a:gd name="connsiteY42" fmla="*/ 667512 h 2704838"/>
              <a:gd name="connsiteX43" fmla="*/ 2042160 w 4620112"/>
              <a:gd name="connsiteY43" fmla="*/ 685800 h 2704838"/>
              <a:gd name="connsiteX44" fmla="*/ 1950720 w 4620112"/>
              <a:gd name="connsiteY44" fmla="*/ 704088 h 2704838"/>
              <a:gd name="connsiteX45" fmla="*/ 1886712 w 4620112"/>
              <a:gd name="connsiteY45" fmla="*/ 740664 h 2704838"/>
              <a:gd name="connsiteX46" fmla="*/ 1831848 w 4620112"/>
              <a:gd name="connsiteY46" fmla="*/ 768096 h 2704838"/>
              <a:gd name="connsiteX47" fmla="*/ 1776984 w 4620112"/>
              <a:gd name="connsiteY47" fmla="*/ 777240 h 2704838"/>
              <a:gd name="connsiteX48" fmla="*/ 1676400 w 4620112"/>
              <a:gd name="connsiteY48" fmla="*/ 804672 h 2704838"/>
              <a:gd name="connsiteX49" fmla="*/ 1292352 w 4620112"/>
              <a:gd name="connsiteY49" fmla="*/ 822960 h 2704838"/>
              <a:gd name="connsiteX50" fmla="*/ 1255776 w 4620112"/>
              <a:gd name="connsiteY50" fmla="*/ 832104 h 2704838"/>
              <a:gd name="connsiteX51" fmla="*/ 935736 w 4620112"/>
              <a:gd name="connsiteY51" fmla="*/ 822960 h 2704838"/>
              <a:gd name="connsiteX52" fmla="*/ 908304 w 4620112"/>
              <a:gd name="connsiteY52" fmla="*/ 795528 h 2704838"/>
              <a:gd name="connsiteX53" fmla="*/ 880872 w 4620112"/>
              <a:gd name="connsiteY53" fmla="*/ 740664 h 2704838"/>
              <a:gd name="connsiteX54" fmla="*/ 853440 w 4620112"/>
              <a:gd name="connsiteY54" fmla="*/ 713232 h 2704838"/>
              <a:gd name="connsiteX55" fmla="*/ 807720 w 4620112"/>
              <a:gd name="connsiteY55" fmla="*/ 676656 h 2704838"/>
              <a:gd name="connsiteX56" fmla="*/ 798576 w 4620112"/>
              <a:gd name="connsiteY56" fmla="*/ 649224 h 2704838"/>
              <a:gd name="connsiteX57" fmla="*/ 743712 w 4620112"/>
              <a:gd name="connsiteY57" fmla="*/ 621792 h 2704838"/>
              <a:gd name="connsiteX58" fmla="*/ 716280 w 4620112"/>
              <a:gd name="connsiteY58" fmla="*/ 603504 h 2704838"/>
              <a:gd name="connsiteX59" fmla="*/ 661416 w 4620112"/>
              <a:gd name="connsiteY59" fmla="*/ 585216 h 2704838"/>
              <a:gd name="connsiteX60" fmla="*/ 633984 w 4620112"/>
              <a:gd name="connsiteY60" fmla="*/ 566928 h 2704838"/>
              <a:gd name="connsiteX61" fmla="*/ 533400 w 4620112"/>
              <a:gd name="connsiteY61" fmla="*/ 557784 h 2704838"/>
              <a:gd name="connsiteX62" fmla="*/ 469392 w 4620112"/>
              <a:gd name="connsiteY62" fmla="*/ 530352 h 2704838"/>
              <a:gd name="connsiteX63" fmla="*/ 441960 w 4620112"/>
              <a:gd name="connsiteY63" fmla="*/ 521208 h 2704838"/>
              <a:gd name="connsiteX64" fmla="*/ 387096 w 4620112"/>
              <a:gd name="connsiteY64" fmla="*/ 484632 h 2704838"/>
              <a:gd name="connsiteX65" fmla="*/ 341376 w 4620112"/>
              <a:gd name="connsiteY65" fmla="*/ 429768 h 2704838"/>
              <a:gd name="connsiteX66" fmla="*/ 286512 w 4620112"/>
              <a:gd name="connsiteY66" fmla="*/ 384048 h 2704838"/>
              <a:gd name="connsiteX67" fmla="*/ 213360 w 4620112"/>
              <a:gd name="connsiteY67" fmla="*/ 320040 h 2704838"/>
              <a:gd name="connsiteX68" fmla="*/ 158496 w 4620112"/>
              <a:gd name="connsiteY68" fmla="*/ 301752 h 2704838"/>
              <a:gd name="connsiteX69" fmla="*/ 131064 w 4620112"/>
              <a:gd name="connsiteY69" fmla="*/ 292608 h 2704838"/>
              <a:gd name="connsiteX70" fmla="*/ 103632 w 4620112"/>
              <a:gd name="connsiteY70" fmla="*/ 274320 h 2704838"/>
              <a:gd name="connsiteX71" fmla="*/ 48768 w 4620112"/>
              <a:gd name="connsiteY71" fmla="*/ 228600 h 2704838"/>
              <a:gd name="connsiteX72" fmla="*/ 12192 w 4620112"/>
              <a:gd name="connsiteY72" fmla="*/ 173736 h 2704838"/>
              <a:gd name="connsiteX73" fmla="*/ 16919 w 4620112"/>
              <a:gd name="connsiteY73" fmla="*/ 21859 h 2704838"/>
              <a:gd name="connsiteX74" fmla="*/ 22933 w 4620112"/>
              <a:gd name="connsiteY74" fmla="*/ 0 h 2704838"/>
              <a:gd name="connsiteX75" fmla="*/ 0 w 4620112"/>
              <a:gd name="connsiteY75" fmla="*/ 0 h 2704838"/>
              <a:gd name="connsiteX76" fmla="*/ 0 w 4620112"/>
              <a:gd name="connsiteY76" fmla="*/ 2704838 h 2704838"/>
              <a:gd name="connsiteX77" fmla="*/ 4620112 w 4620112"/>
              <a:gd name="connsiteY77" fmla="*/ 2704838 h 270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4620112" h="2704838">
                <a:moveTo>
                  <a:pt x="313944" y="576072"/>
                </a:moveTo>
                <a:cubicBezTo>
                  <a:pt x="341376" y="579120"/>
                  <a:pt x="369463" y="578522"/>
                  <a:pt x="396240" y="585216"/>
                </a:cubicBezTo>
                <a:cubicBezTo>
                  <a:pt x="406902" y="587881"/>
                  <a:pt x="413842" y="598589"/>
                  <a:pt x="423672" y="603504"/>
                </a:cubicBezTo>
                <a:cubicBezTo>
                  <a:pt x="432293" y="607815"/>
                  <a:pt x="442678" y="607967"/>
                  <a:pt x="451104" y="612648"/>
                </a:cubicBezTo>
                <a:cubicBezTo>
                  <a:pt x="470317" y="623322"/>
                  <a:pt x="485116" y="642273"/>
                  <a:pt x="505968" y="649224"/>
                </a:cubicBezTo>
                <a:cubicBezTo>
                  <a:pt x="548144" y="663283"/>
                  <a:pt x="523949" y="656478"/>
                  <a:pt x="579120" y="667512"/>
                </a:cubicBezTo>
                <a:cubicBezTo>
                  <a:pt x="588264" y="673608"/>
                  <a:pt x="596722" y="680885"/>
                  <a:pt x="606552" y="685800"/>
                </a:cubicBezTo>
                <a:cubicBezTo>
                  <a:pt x="615173" y="690111"/>
                  <a:pt x="626376" y="689026"/>
                  <a:pt x="633984" y="694944"/>
                </a:cubicBezTo>
                <a:cubicBezTo>
                  <a:pt x="654399" y="710822"/>
                  <a:pt x="688848" y="749808"/>
                  <a:pt x="688848" y="749808"/>
                </a:cubicBezTo>
                <a:cubicBezTo>
                  <a:pt x="702592" y="791041"/>
                  <a:pt x="715116" y="816144"/>
                  <a:pt x="688848" y="868680"/>
                </a:cubicBezTo>
                <a:cubicBezTo>
                  <a:pt x="679018" y="888339"/>
                  <a:pt x="633984" y="905256"/>
                  <a:pt x="633984" y="905256"/>
                </a:cubicBezTo>
                <a:cubicBezTo>
                  <a:pt x="539496" y="902208"/>
                  <a:pt x="444370" y="907488"/>
                  <a:pt x="350520" y="896112"/>
                </a:cubicBezTo>
                <a:cubicBezTo>
                  <a:pt x="339610" y="894790"/>
                  <a:pt x="340814" y="875545"/>
                  <a:pt x="332232" y="868680"/>
                </a:cubicBezTo>
                <a:cubicBezTo>
                  <a:pt x="324706" y="862659"/>
                  <a:pt x="313944" y="862584"/>
                  <a:pt x="304800" y="859536"/>
                </a:cubicBezTo>
                <a:cubicBezTo>
                  <a:pt x="292608" y="841248"/>
                  <a:pt x="275175" y="825524"/>
                  <a:pt x="268224" y="804672"/>
                </a:cubicBezTo>
                <a:lnTo>
                  <a:pt x="249936" y="749808"/>
                </a:lnTo>
                <a:cubicBezTo>
                  <a:pt x="259688" y="603524"/>
                  <a:pt x="303276" y="605028"/>
                  <a:pt x="313944" y="576072"/>
                </a:cubicBezTo>
                <a:close/>
                <a:moveTo>
                  <a:pt x="4620112" y="0"/>
                </a:moveTo>
                <a:lnTo>
                  <a:pt x="3274447" y="0"/>
                </a:lnTo>
                <a:lnTo>
                  <a:pt x="3267456" y="73152"/>
                </a:lnTo>
                <a:cubicBezTo>
                  <a:pt x="3264943" y="90746"/>
                  <a:pt x="3249566" y="103878"/>
                  <a:pt x="3240024" y="118872"/>
                </a:cubicBezTo>
                <a:cubicBezTo>
                  <a:pt x="3228224" y="137415"/>
                  <a:pt x="3216636" y="156152"/>
                  <a:pt x="3203448" y="173736"/>
                </a:cubicBezTo>
                <a:cubicBezTo>
                  <a:pt x="3181502" y="202997"/>
                  <a:pt x="3173578" y="220675"/>
                  <a:pt x="3139440" y="237744"/>
                </a:cubicBezTo>
                <a:cubicBezTo>
                  <a:pt x="3128200" y="243364"/>
                  <a:pt x="3115056" y="243840"/>
                  <a:pt x="3102864" y="246888"/>
                </a:cubicBezTo>
                <a:cubicBezTo>
                  <a:pt x="3060109" y="289643"/>
                  <a:pt x="3090308" y="263880"/>
                  <a:pt x="3029712" y="301752"/>
                </a:cubicBezTo>
                <a:cubicBezTo>
                  <a:pt x="3000386" y="320081"/>
                  <a:pt x="3000391" y="324453"/>
                  <a:pt x="2965704" y="338328"/>
                </a:cubicBezTo>
                <a:cubicBezTo>
                  <a:pt x="2947806" y="345487"/>
                  <a:pt x="2926880" y="345923"/>
                  <a:pt x="2910840" y="356616"/>
                </a:cubicBezTo>
                <a:cubicBezTo>
                  <a:pt x="2882229" y="375690"/>
                  <a:pt x="2839892" y="405553"/>
                  <a:pt x="2810256" y="411480"/>
                </a:cubicBezTo>
                <a:lnTo>
                  <a:pt x="2764536" y="420624"/>
                </a:lnTo>
                <a:cubicBezTo>
                  <a:pt x="2752344" y="426720"/>
                  <a:pt x="2739795" y="432149"/>
                  <a:pt x="2727960" y="438912"/>
                </a:cubicBezTo>
                <a:cubicBezTo>
                  <a:pt x="2718418" y="444364"/>
                  <a:pt x="2710629" y="452871"/>
                  <a:pt x="2700528" y="457200"/>
                </a:cubicBezTo>
                <a:cubicBezTo>
                  <a:pt x="2688977" y="462150"/>
                  <a:pt x="2675989" y="462733"/>
                  <a:pt x="2663952" y="466344"/>
                </a:cubicBezTo>
                <a:cubicBezTo>
                  <a:pt x="2645488" y="471883"/>
                  <a:pt x="2627790" y="479957"/>
                  <a:pt x="2609088" y="484632"/>
                </a:cubicBezTo>
                <a:cubicBezTo>
                  <a:pt x="2584704" y="490728"/>
                  <a:pt x="2559781" y="494972"/>
                  <a:pt x="2535936" y="502920"/>
                </a:cubicBezTo>
                <a:cubicBezTo>
                  <a:pt x="2526792" y="505968"/>
                  <a:pt x="2516930" y="507383"/>
                  <a:pt x="2508504" y="512064"/>
                </a:cubicBezTo>
                <a:cubicBezTo>
                  <a:pt x="2435361" y="552699"/>
                  <a:pt x="2476455" y="547508"/>
                  <a:pt x="2398776" y="566928"/>
                </a:cubicBezTo>
                <a:cubicBezTo>
                  <a:pt x="2374392" y="573024"/>
                  <a:pt x="2349469" y="577268"/>
                  <a:pt x="2325624" y="585216"/>
                </a:cubicBezTo>
                <a:cubicBezTo>
                  <a:pt x="2307336" y="591312"/>
                  <a:pt x="2289462" y="598829"/>
                  <a:pt x="2270760" y="603504"/>
                </a:cubicBezTo>
                <a:cubicBezTo>
                  <a:pt x="2258568" y="606552"/>
                  <a:pt x="2245951" y="608235"/>
                  <a:pt x="2234184" y="612648"/>
                </a:cubicBezTo>
                <a:cubicBezTo>
                  <a:pt x="2221421" y="617434"/>
                  <a:pt x="2210371" y="626150"/>
                  <a:pt x="2197608" y="630936"/>
                </a:cubicBezTo>
                <a:cubicBezTo>
                  <a:pt x="2185841" y="635349"/>
                  <a:pt x="2173116" y="636628"/>
                  <a:pt x="2161032" y="640080"/>
                </a:cubicBezTo>
                <a:cubicBezTo>
                  <a:pt x="2151764" y="642728"/>
                  <a:pt x="2142868" y="646576"/>
                  <a:pt x="2133600" y="649224"/>
                </a:cubicBezTo>
                <a:cubicBezTo>
                  <a:pt x="2119928" y="653130"/>
                  <a:pt x="2084208" y="660204"/>
                  <a:pt x="2069592" y="667512"/>
                </a:cubicBezTo>
                <a:cubicBezTo>
                  <a:pt x="2059762" y="672427"/>
                  <a:pt x="2052664" y="682568"/>
                  <a:pt x="2042160" y="685800"/>
                </a:cubicBezTo>
                <a:cubicBezTo>
                  <a:pt x="2012451" y="694941"/>
                  <a:pt x="1950720" y="704088"/>
                  <a:pt x="1950720" y="704088"/>
                </a:cubicBezTo>
                <a:cubicBezTo>
                  <a:pt x="1862277" y="770420"/>
                  <a:pt x="1956529" y="705756"/>
                  <a:pt x="1886712" y="740664"/>
                </a:cubicBezTo>
                <a:cubicBezTo>
                  <a:pt x="1847255" y="760393"/>
                  <a:pt x="1873219" y="758903"/>
                  <a:pt x="1831848" y="768096"/>
                </a:cubicBezTo>
                <a:cubicBezTo>
                  <a:pt x="1813749" y="772118"/>
                  <a:pt x="1795083" y="773218"/>
                  <a:pt x="1776984" y="777240"/>
                </a:cubicBezTo>
                <a:cubicBezTo>
                  <a:pt x="1729749" y="787737"/>
                  <a:pt x="1748365" y="801245"/>
                  <a:pt x="1676400" y="804672"/>
                </a:cubicBezTo>
                <a:lnTo>
                  <a:pt x="1292352" y="822960"/>
                </a:lnTo>
                <a:cubicBezTo>
                  <a:pt x="1280160" y="826008"/>
                  <a:pt x="1268343" y="832104"/>
                  <a:pt x="1255776" y="832104"/>
                </a:cubicBezTo>
                <a:cubicBezTo>
                  <a:pt x="1149052" y="832104"/>
                  <a:pt x="1041873" y="834132"/>
                  <a:pt x="935736" y="822960"/>
                </a:cubicBezTo>
                <a:cubicBezTo>
                  <a:pt x="922875" y="821606"/>
                  <a:pt x="916583" y="805462"/>
                  <a:pt x="908304" y="795528"/>
                </a:cubicBezTo>
                <a:cubicBezTo>
                  <a:pt x="836363" y="709199"/>
                  <a:pt x="935859" y="823144"/>
                  <a:pt x="880872" y="740664"/>
                </a:cubicBezTo>
                <a:cubicBezTo>
                  <a:pt x="873699" y="729904"/>
                  <a:pt x="861719" y="723166"/>
                  <a:pt x="853440" y="713232"/>
                </a:cubicBezTo>
                <a:cubicBezTo>
                  <a:pt x="821624" y="675053"/>
                  <a:pt x="852753" y="691667"/>
                  <a:pt x="807720" y="676656"/>
                </a:cubicBezTo>
                <a:cubicBezTo>
                  <a:pt x="804672" y="667512"/>
                  <a:pt x="804597" y="656750"/>
                  <a:pt x="798576" y="649224"/>
                </a:cubicBezTo>
                <a:cubicBezTo>
                  <a:pt x="781106" y="627386"/>
                  <a:pt x="765799" y="632835"/>
                  <a:pt x="743712" y="621792"/>
                </a:cubicBezTo>
                <a:cubicBezTo>
                  <a:pt x="733882" y="616877"/>
                  <a:pt x="726323" y="607967"/>
                  <a:pt x="716280" y="603504"/>
                </a:cubicBezTo>
                <a:cubicBezTo>
                  <a:pt x="698664" y="595675"/>
                  <a:pt x="677456" y="595909"/>
                  <a:pt x="661416" y="585216"/>
                </a:cubicBezTo>
                <a:cubicBezTo>
                  <a:pt x="652272" y="579120"/>
                  <a:pt x="644730" y="569231"/>
                  <a:pt x="633984" y="566928"/>
                </a:cubicBezTo>
                <a:cubicBezTo>
                  <a:pt x="601065" y="559874"/>
                  <a:pt x="566928" y="560832"/>
                  <a:pt x="533400" y="557784"/>
                </a:cubicBezTo>
                <a:cubicBezTo>
                  <a:pt x="457278" y="538753"/>
                  <a:pt x="532540" y="561926"/>
                  <a:pt x="469392" y="530352"/>
                </a:cubicBezTo>
                <a:cubicBezTo>
                  <a:pt x="460771" y="526041"/>
                  <a:pt x="450386" y="525889"/>
                  <a:pt x="441960" y="521208"/>
                </a:cubicBezTo>
                <a:cubicBezTo>
                  <a:pt x="422747" y="510534"/>
                  <a:pt x="387096" y="484632"/>
                  <a:pt x="387096" y="484632"/>
                </a:cubicBezTo>
                <a:cubicBezTo>
                  <a:pt x="369114" y="457659"/>
                  <a:pt x="367778" y="451770"/>
                  <a:pt x="341376" y="429768"/>
                </a:cubicBezTo>
                <a:cubicBezTo>
                  <a:pt x="302143" y="397074"/>
                  <a:pt x="322941" y="427762"/>
                  <a:pt x="286512" y="384048"/>
                </a:cubicBezTo>
                <a:cubicBezTo>
                  <a:pt x="257790" y="349582"/>
                  <a:pt x="273851" y="340204"/>
                  <a:pt x="213360" y="320040"/>
                </a:cubicBezTo>
                <a:lnTo>
                  <a:pt x="158496" y="301752"/>
                </a:lnTo>
                <a:cubicBezTo>
                  <a:pt x="149352" y="298704"/>
                  <a:pt x="139084" y="297955"/>
                  <a:pt x="131064" y="292608"/>
                </a:cubicBezTo>
                <a:cubicBezTo>
                  <a:pt x="121920" y="286512"/>
                  <a:pt x="112075" y="281355"/>
                  <a:pt x="103632" y="274320"/>
                </a:cubicBezTo>
                <a:cubicBezTo>
                  <a:pt x="33226" y="215648"/>
                  <a:pt x="116876" y="274006"/>
                  <a:pt x="48768" y="228600"/>
                </a:cubicBezTo>
                <a:cubicBezTo>
                  <a:pt x="36576" y="210312"/>
                  <a:pt x="11037" y="195685"/>
                  <a:pt x="12192" y="173736"/>
                </a:cubicBezTo>
                <a:cubicBezTo>
                  <a:pt x="14469" y="130467"/>
                  <a:pt x="8777" y="73573"/>
                  <a:pt x="16919" y="21859"/>
                </a:cubicBezTo>
                <a:lnTo>
                  <a:pt x="22933" y="0"/>
                </a:lnTo>
                <a:lnTo>
                  <a:pt x="0" y="0"/>
                </a:lnTo>
                <a:lnTo>
                  <a:pt x="0" y="2704838"/>
                </a:lnTo>
                <a:lnTo>
                  <a:pt x="4620112" y="2704838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5ADCC4-3AB8-40B6-BB76-6FE143260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9069" y="1108580"/>
            <a:ext cx="6034024" cy="46390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400" cap="all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9244349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939D5DF-647B-465D-9883-4CF390177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54296" cy="6858000"/>
          </a:xfrm>
          <a:custGeom>
            <a:avLst/>
            <a:gdLst>
              <a:gd name="connsiteX0" fmla="*/ 4654296 w 4654296"/>
              <a:gd name="connsiteY0" fmla="*/ 0 h 6858000"/>
              <a:gd name="connsiteX1" fmla="*/ 0 w 4654296"/>
              <a:gd name="connsiteY1" fmla="*/ 0 h 6858000"/>
              <a:gd name="connsiteX2" fmla="*/ 0 w 4654296"/>
              <a:gd name="connsiteY2" fmla="*/ 70650 h 6858000"/>
              <a:gd name="connsiteX3" fmla="*/ 13678 w 4654296"/>
              <a:gd name="connsiteY3" fmla="*/ 155673 h 6858000"/>
              <a:gd name="connsiteX4" fmla="*/ 37547 w 4654296"/>
              <a:gd name="connsiteY4" fmla="*/ 310664 h 6858000"/>
              <a:gd name="connsiteX5" fmla="*/ 60911 w 4654296"/>
              <a:gd name="connsiteY5" fmla="*/ 466340 h 6858000"/>
              <a:gd name="connsiteX6" fmla="*/ 80914 w 4654296"/>
              <a:gd name="connsiteY6" fmla="*/ 622703 h 6858000"/>
              <a:gd name="connsiteX7" fmla="*/ 101085 w 4654296"/>
              <a:gd name="connsiteY7" fmla="*/ 778379 h 6858000"/>
              <a:gd name="connsiteX8" fmla="*/ 119911 w 4654296"/>
              <a:gd name="connsiteY8" fmla="*/ 934742 h 6858000"/>
              <a:gd name="connsiteX9" fmla="*/ 136047 w 4654296"/>
              <a:gd name="connsiteY9" fmla="*/ 1089047 h 6858000"/>
              <a:gd name="connsiteX10" fmla="*/ 151343 w 4654296"/>
              <a:gd name="connsiteY10" fmla="*/ 1245409 h 6858000"/>
              <a:gd name="connsiteX11" fmla="*/ 165295 w 4654296"/>
              <a:gd name="connsiteY11" fmla="*/ 1401086 h 6858000"/>
              <a:gd name="connsiteX12" fmla="*/ 177397 w 4654296"/>
              <a:gd name="connsiteY12" fmla="*/ 1554019 h 6858000"/>
              <a:gd name="connsiteX13" fmla="*/ 189500 w 4654296"/>
              <a:gd name="connsiteY13" fmla="*/ 1709010 h 6858000"/>
              <a:gd name="connsiteX14" fmla="*/ 199585 w 4654296"/>
              <a:gd name="connsiteY14" fmla="*/ 1861943 h 6858000"/>
              <a:gd name="connsiteX15" fmla="*/ 207485 w 4654296"/>
              <a:gd name="connsiteY15" fmla="*/ 2014877 h 6858000"/>
              <a:gd name="connsiteX16" fmla="*/ 215722 w 4654296"/>
              <a:gd name="connsiteY16" fmla="*/ 2167124 h 6858000"/>
              <a:gd name="connsiteX17" fmla="*/ 222613 w 4654296"/>
              <a:gd name="connsiteY17" fmla="*/ 2318000 h 6858000"/>
              <a:gd name="connsiteX18" fmla="*/ 227488 w 4654296"/>
              <a:gd name="connsiteY18" fmla="*/ 2467505 h 6858000"/>
              <a:gd name="connsiteX19" fmla="*/ 231690 w 4654296"/>
              <a:gd name="connsiteY19" fmla="*/ 2617009 h 6858000"/>
              <a:gd name="connsiteX20" fmla="*/ 235724 w 4654296"/>
              <a:gd name="connsiteY20" fmla="*/ 2765142 h 6858000"/>
              <a:gd name="connsiteX21" fmla="*/ 237573 w 4654296"/>
              <a:gd name="connsiteY21" fmla="*/ 2911217 h 6858000"/>
              <a:gd name="connsiteX22" fmla="*/ 239590 w 4654296"/>
              <a:gd name="connsiteY22" fmla="*/ 3057293 h 6858000"/>
              <a:gd name="connsiteX23" fmla="*/ 240599 w 4654296"/>
              <a:gd name="connsiteY23" fmla="*/ 3201311 h 6858000"/>
              <a:gd name="connsiteX24" fmla="*/ 239590 w 4654296"/>
              <a:gd name="connsiteY24" fmla="*/ 3343957 h 6858000"/>
              <a:gd name="connsiteX25" fmla="*/ 239590 w 4654296"/>
              <a:gd name="connsiteY25" fmla="*/ 3485232 h 6858000"/>
              <a:gd name="connsiteX26" fmla="*/ 237573 w 4654296"/>
              <a:gd name="connsiteY26" fmla="*/ 3625135 h 6858000"/>
              <a:gd name="connsiteX27" fmla="*/ 234548 w 4654296"/>
              <a:gd name="connsiteY27" fmla="*/ 3762295 h 6858000"/>
              <a:gd name="connsiteX28" fmla="*/ 231690 w 4654296"/>
              <a:gd name="connsiteY28" fmla="*/ 3898083 h 6858000"/>
              <a:gd name="connsiteX29" fmla="*/ 228496 w 4654296"/>
              <a:gd name="connsiteY29" fmla="*/ 4031129 h 6858000"/>
              <a:gd name="connsiteX30" fmla="*/ 223622 w 4654296"/>
              <a:gd name="connsiteY30" fmla="*/ 4163488 h 6858000"/>
              <a:gd name="connsiteX31" fmla="*/ 218411 w 4654296"/>
              <a:gd name="connsiteY31" fmla="*/ 4293789 h 6858000"/>
              <a:gd name="connsiteX32" fmla="*/ 213705 w 4654296"/>
              <a:gd name="connsiteY32" fmla="*/ 4421348 h 6858000"/>
              <a:gd name="connsiteX33" fmla="*/ 200425 w 4654296"/>
              <a:gd name="connsiteY33" fmla="*/ 4670294 h 6858000"/>
              <a:gd name="connsiteX34" fmla="*/ 186306 w 4654296"/>
              <a:gd name="connsiteY34" fmla="*/ 4908952 h 6858000"/>
              <a:gd name="connsiteX35" fmla="*/ 171514 w 4654296"/>
              <a:gd name="connsiteY35" fmla="*/ 5138009 h 6858000"/>
              <a:gd name="connsiteX36" fmla="*/ 155209 w 4654296"/>
              <a:gd name="connsiteY36" fmla="*/ 5354722 h 6858000"/>
              <a:gd name="connsiteX37" fmla="*/ 138232 w 4654296"/>
              <a:gd name="connsiteY37" fmla="*/ 5561834 h 6858000"/>
              <a:gd name="connsiteX38" fmla="*/ 119911 w 4654296"/>
              <a:gd name="connsiteY38" fmla="*/ 5753858 h 6858000"/>
              <a:gd name="connsiteX39" fmla="*/ 101925 w 4654296"/>
              <a:gd name="connsiteY39" fmla="*/ 5934223 h 6858000"/>
              <a:gd name="connsiteX40" fmla="*/ 83940 w 4654296"/>
              <a:gd name="connsiteY40" fmla="*/ 6100187 h 6858000"/>
              <a:gd name="connsiteX41" fmla="*/ 66963 w 4654296"/>
              <a:gd name="connsiteY41" fmla="*/ 6252434 h 6858000"/>
              <a:gd name="connsiteX42" fmla="*/ 50826 w 4654296"/>
              <a:gd name="connsiteY42" fmla="*/ 6387537 h 6858000"/>
              <a:gd name="connsiteX43" fmla="*/ 35530 w 4654296"/>
              <a:gd name="connsiteY43" fmla="*/ 6509609 h 6858000"/>
              <a:gd name="connsiteX44" fmla="*/ 22755 w 4654296"/>
              <a:gd name="connsiteY44" fmla="*/ 6612479 h 6858000"/>
              <a:gd name="connsiteX45" fmla="*/ 10653 w 4654296"/>
              <a:gd name="connsiteY45" fmla="*/ 6698890 h 6858000"/>
              <a:gd name="connsiteX46" fmla="*/ 0 w 4654296"/>
              <a:gd name="connsiteY46" fmla="*/ 6771890 h 6858000"/>
              <a:gd name="connsiteX47" fmla="*/ 0 w 4654296"/>
              <a:gd name="connsiteY47" fmla="*/ 6858000 h 6858000"/>
              <a:gd name="connsiteX48" fmla="*/ 4654296 w 4654296"/>
              <a:gd name="connsiteY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654296" h="6858000">
                <a:moveTo>
                  <a:pt x="4654296" y="0"/>
                </a:moveTo>
                <a:lnTo>
                  <a:pt x="0" y="0"/>
                </a:lnTo>
                <a:lnTo>
                  <a:pt x="0" y="70650"/>
                </a:lnTo>
                <a:lnTo>
                  <a:pt x="13678" y="155673"/>
                </a:lnTo>
                <a:lnTo>
                  <a:pt x="37547" y="310664"/>
                </a:lnTo>
                <a:lnTo>
                  <a:pt x="60911" y="466340"/>
                </a:lnTo>
                <a:lnTo>
                  <a:pt x="80914" y="622703"/>
                </a:lnTo>
                <a:lnTo>
                  <a:pt x="101085" y="778379"/>
                </a:lnTo>
                <a:lnTo>
                  <a:pt x="119911" y="934742"/>
                </a:lnTo>
                <a:lnTo>
                  <a:pt x="136047" y="1089047"/>
                </a:lnTo>
                <a:lnTo>
                  <a:pt x="151343" y="1245409"/>
                </a:lnTo>
                <a:lnTo>
                  <a:pt x="165295" y="1401086"/>
                </a:lnTo>
                <a:lnTo>
                  <a:pt x="177397" y="1554019"/>
                </a:lnTo>
                <a:lnTo>
                  <a:pt x="189500" y="1709010"/>
                </a:lnTo>
                <a:lnTo>
                  <a:pt x="199585" y="1861943"/>
                </a:lnTo>
                <a:lnTo>
                  <a:pt x="207485" y="2014877"/>
                </a:lnTo>
                <a:lnTo>
                  <a:pt x="215722" y="2167124"/>
                </a:lnTo>
                <a:lnTo>
                  <a:pt x="222613" y="2318000"/>
                </a:lnTo>
                <a:lnTo>
                  <a:pt x="227488" y="2467505"/>
                </a:lnTo>
                <a:lnTo>
                  <a:pt x="231690" y="2617009"/>
                </a:lnTo>
                <a:lnTo>
                  <a:pt x="235724" y="2765142"/>
                </a:lnTo>
                <a:lnTo>
                  <a:pt x="237573" y="2911217"/>
                </a:lnTo>
                <a:lnTo>
                  <a:pt x="239590" y="3057293"/>
                </a:lnTo>
                <a:lnTo>
                  <a:pt x="240599" y="3201311"/>
                </a:lnTo>
                <a:lnTo>
                  <a:pt x="239590" y="3343957"/>
                </a:lnTo>
                <a:lnTo>
                  <a:pt x="239590" y="3485232"/>
                </a:lnTo>
                <a:lnTo>
                  <a:pt x="237573" y="3625135"/>
                </a:lnTo>
                <a:lnTo>
                  <a:pt x="234548" y="3762295"/>
                </a:lnTo>
                <a:lnTo>
                  <a:pt x="231690" y="3898083"/>
                </a:lnTo>
                <a:lnTo>
                  <a:pt x="228496" y="4031129"/>
                </a:lnTo>
                <a:lnTo>
                  <a:pt x="223622" y="4163488"/>
                </a:lnTo>
                <a:lnTo>
                  <a:pt x="218411" y="4293789"/>
                </a:lnTo>
                <a:lnTo>
                  <a:pt x="213705" y="4421348"/>
                </a:lnTo>
                <a:lnTo>
                  <a:pt x="200425" y="4670294"/>
                </a:lnTo>
                <a:lnTo>
                  <a:pt x="186306" y="4908952"/>
                </a:lnTo>
                <a:lnTo>
                  <a:pt x="171514" y="5138009"/>
                </a:lnTo>
                <a:lnTo>
                  <a:pt x="155209" y="5354722"/>
                </a:lnTo>
                <a:lnTo>
                  <a:pt x="138232" y="5561834"/>
                </a:lnTo>
                <a:lnTo>
                  <a:pt x="119911" y="5753858"/>
                </a:lnTo>
                <a:lnTo>
                  <a:pt x="101925" y="5934223"/>
                </a:lnTo>
                <a:lnTo>
                  <a:pt x="83940" y="6100187"/>
                </a:lnTo>
                <a:lnTo>
                  <a:pt x="66963" y="6252434"/>
                </a:lnTo>
                <a:lnTo>
                  <a:pt x="50826" y="6387537"/>
                </a:lnTo>
                <a:lnTo>
                  <a:pt x="35530" y="6509609"/>
                </a:lnTo>
                <a:lnTo>
                  <a:pt x="22755" y="6612479"/>
                </a:lnTo>
                <a:lnTo>
                  <a:pt x="10653" y="6698890"/>
                </a:lnTo>
                <a:lnTo>
                  <a:pt x="0" y="6771890"/>
                </a:lnTo>
                <a:lnTo>
                  <a:pt x="0" y="6858000"/>
                </a:lnTo>
                <a:lnTo>
                  <a:pt x="4654296" y="6858000"/>
                </a:lnTo>
                <a:close/>
              </a:path>
            </a:pathLst>
          </a:cu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5511D0-C969-4FB4-9670-3DF7F1B2A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49" r="62095"/>
          <a:stretch/>
        </p:blipFill>
        <p:spPr>
          <a:xfrm flipH="1">
            <a:off x="6714143" y="3649211"/>
            <a:ext cx="5477857" cy="3207003"/>
          </a:xfrm>
          <a:custGeom>
            <a:avLst/>
            <a:gdLst>
              <a:gd name="connsiteX0" fmla="*/ 313944 w 4620112"/>
              <a:gd name="connsiteY0" fmla="*/ 576072 h 2704838"/>
              <a:gd name="connsiteX1" fmla="*/ 396240 w 4620112"/>
              <a:gd name="connsiteY1" fmla="*/ 585216 h 2704838"/>
              <a:gd name="connsiteX2" fmla="*/ 423672 w 4620112"/>
              <a:gd name="connsiteY2" fmla="*/ 603504 h 2704838"/>
              <a:gd name="connsiteX3" fmla="*/ 451104 w 4620112"/>
              <a:gd name="connsiteY3" fmla="*/ 612648 h 2704838"/>
              <a:gd name="connsiteX4" fmla="*/ 505968 w 4620112"/>
              <a:gd name="connsiteY4" fmla="*/ 649224 h 2704838"/>
              <a:gd name="connsiteX5" fmla="*/ 579120 w 4620112"/>
              <a:gd name="connsiteY5" fmla="*/ 667512 h 2704838"/>
              <a:gd name="connsiteX6" fmla="*/ 606552 w 4620112"/>
              <a:gd name="connsiteY6" fmla="*/ 685800 h 2704838"/>
              <a:gd name="connsiteX7" fmla="*/ 633984 w 4620112"/>
              <a:gd name="connsiteY7" fmla="*/ 694944 h 2704838"/>
              <a:gd name="connsiteX8" fmla="*/ 688848 w 4620112"/>
              <a:gd name="connsiteY8" fmla="*/ 749808 h 2704838"/>
              <a:gd name="connsiteX9" fmla="*/ 688848 w 4620112"/>
              <a:gd name="connsiteY9" fmla="*/ 868680 h 2704838"/>
              <a:gd name="connsiteX10" fmla="*/ 633984 w 4620112"/>
              <a:gd name="connsiteY10" fmla="*/ 905256 h 2704838"/>
              <a:gd name="connsiteX11" fmla="*/ 350520 w 4620112"/>
              <a:gd name="connsiteY11" fmla="*/ 896112 h 2704838"/>
              <a:gd name="connsiteX12" fmla="*/ 332232 w 4620112"/>
              <a:gd name="connsiteY12" fmla="*/ 868680 h 2704838"/>
              <a:gd name="connsiteX13" fmla="*/ 304800 w 4620112"/>
              <a:gd name="connsiteY13" fmla="*/ 859536 h 2704838"/>
              <a:gd name="connsiteX14" fmla="*/ 268224 w 4620112"/>
              <a:gd name="connsiteY14" fmla="*/ 804672 h 2704838"/>
              <a:gd name="connsiteX15" fmla="*/ 249936 w 4620112"/>
              <a:gd name="connsiteY15" fmla="*/ 749808 h 2704838"/>
              <a:gd name="connsiteX16" fmla="*/ 313944 w 4620112"/>
              <a:gd name="connsiteY16" fmla="*/ 576072 h 2704838"/>
              <a:gd name="connsiteX17" fmla="*/ 4620112 w 4620112"/>
              <a:gd name="connsiteY17" fmla="*/ 0 h 2704838"/>
              <a:gd name="connsiteX18" fmla="*/ 3274447 w 4620112"/>
              <a:gd name="connsiteY18" fmla="*/ 0 h 2704838"/>
              <a:gd name="connsiteX19" fmla="*/ 3267456 w 4620112"/>
              <a:gd name="connsiteY19" fmla="*/ 73152 h 2704838"/>
              <a:gd name="connsiteX20" fmla="*/ 3240024 w 4620112"/>
              <a:gd name="connsiteY20" fmla="*/ 118872 h 2704838"/>
              <a:gd name="connsiteX21" fmla="*/ 3203448 w 4620112"/>
              <a:gd name="connsiteY21" fmla="*/ 173736 h 2704838"/>
              <a:gd name="connsiteX22" fmla="*/ 3139440 w 4620112"/>
              <a:gd name="connsiteY22" fmla="*/ 237744 h 2704838"/>
              <a:gd name="connsiteX23" fmla="*/ 3102864 w 4620112"/>
              <a:gd name="connsiteY23" fmla="*/ 246888 h 2704838"/>
              <a:gd name="connsiteX24" fmla="*/ 3029712 w 4620112"/>
              <a:gd name="connsiteY24" fmla="*/ 301752 h 2704838"/>
              <a:gd name="connsiteX25" fmla="*/ 2965704 w 4620112"/>
              <a:gd name="connsiteY25" fmla="*/ 338328 h 2704838"/>
              <a:gd name="connsiteX26" fmla="*/ 2910840 w 4620112"/>
              <a:gd name="connsiteY26" fmla="*/ 356616 h 2704838"/>
              <a:gd name="connsiteX27" fmla="*/ 2810256 w 4620112"/>
              <a:gd name="connsiteY27" fmla="*/ 411480 h 2704838"/>
              <a:gd name="connsiteX28" fmla="*/ 2764536 w 4620112"/>
              <a:gd name="connsiteY28" fmla="*/ 420624 h 2704838"/>
              <a:gd name="connsiteX29" fmla="*/ 2727960 w 4620112"/>
              <a:gd name="connsiteY29" fmla="*/ 438912 h 2704838"/>
              <a:gd name="connsiteX30" fmla="*/ 2700528 w 4620112"/>
              <a:gd name="connsiteY30" fmla="*/ 457200 h 2704838"/>
              <a:gd name="connsiteX31" fmla="*/ 2663952 w 4620112"/>
              <a:gd name="connsiteY31" fmla="*/ 466344 h 2704838"/>
              <a:gd name="connsiteX32" fmla="*/ 2609088 w 4620112"/>
              <a:gd name="connsiteY32" fmla="*/ 484632 h 2704838"/>
              <a:gd name="connsiteX33" fmla="*/ 2535936 w 4620112"/>
              <a:gd name="connsiteY33" fmla="*/ 502920 h 2704838"/>
              <a:gd name="connsiteX34" fmla="*/ 2508504 w 4620112"/>
              <a:gd name="connsiteY34" fmla="*/ 512064 h 2704838"/>
              <a:gd name="connsiteX35" fmla="*/ 2398776 w 4620112"/>
              <a:gd name="connsiteY35" fmla="*/ 566928 h 2704838"/>
              <a:gd name="connsiteX36" fmla="*/ 2325624 w 4620112"/>
              <a:gd name="connsiteY36" fmla="*/ 585216 h 2704838"/>
              <a:gd name="connsiteX37" fmla="*/ 2270760 w 4620112"/>
              <a:gd name="connsiteY37" fmla="*/ 603504 h 2704838"/>
              <a:gd name="connsiteX38" fmla="*/ 2234184 w 4620112"/>
              <a:gd name="connsiteY38" fmla="*/ 612648 h 2704838"/>
              <a:gd name="connsiteX39" fmla="*/ 2197608 w 4620112"/>
              <a:gd name="connsiteY39" fmla="*/ 630936 h 2704838"/>
              <a:gd name="connsiteX40" fmla="*/ 2161032 w 4620112"/>
              <a:gd name="connsiteY40" fmla="*/ 640080 h 2704838"/>
              <a:gd name="connsiteX41" fmla="*/ 2133600 w 4620112"/>
              <a:gd name="connsiteY41" fmla="*/ 649224 h 2704838"/>
              <a:gd name="connsiteX42" fmla="*/ 2069592 w 4620112"/>
              <a:gd name="connsiteY42" fmla="*/ 667512 h 2704838"/>
              <a:gd name="connsiteX43" fmla="*/ 2042160 w 4620112"/>
              <a:gd name="connsiteY43" fmla="*/ 685800 h 2704838"/>
              <a:gd name="connsiteX44" fmla="*/ 1950720 w 4620112"/>
              <a:gd name="connsiteY44" fmla="*/ 704088 h 2704838"/>
              <a:gd name="connsiteX45" fmla="*/ 1886712 w 4620112"/>
              <a:gd name="connsiteY45" fmla="*/ 740664 h 2704838"/>
              <a:gd name="connsiteX46" fmla="*/ 1831848 w 4620112"/>
              <a:gd name="connsiteY46" fmla="*/ 768096 h 2704838"/>
              <a:gd name="connsiteX47" fmla="*/ 1776984 w 4620112"/>
              <a:gd name="connsiteY47" fmla="*/ 777240 h 2704838"/>
              <a:gd name="connsiteX48" fmla="*/ 1676400 w 4620112"/>
              <a:gd name="connsiteY48" fmla="*/ 804672 h 2704838"/>
              <a:gd name="connsiteX49" fmla="*/ 1292352 w 4620112"/>
              <a:gd name="connsiteY49" fmla="*/ 822960 h 2704838"/>
              <a:gd name="connsiteX50" fmla="*/ 1255776 w 4620112"/>
              <a:gd name="connsiteY50" fmla="*/ 832104 h 2704838"/>
              <a:gd name="connsiteX51" fmla="*/ 935736 w 4620112"/>
              <a:gd name="connsiteY51" fmla="*/ 822960 h 2704838"/>
              <a:gd name="connsiteX52" fmla="*/ 908304 w 4620112"/>
              <a:gd name="connsiteY52" fmla="*/ 795528 h 2704838"/>
              <a:gd name="connsiteX53" fmla="*/ 880872 w 4620112"/>
              <a:gd name="connsiteY53" fmla="*/ 740664 h 2704838"/>
              <a:gd name="connsiteX54" fmla="*/ 853440 w 4620112"/>
              <a:gd name="connsiteY54" fmla="*/ 713232 h 2704838"/>
              <a:gd name="connsiteX55" fmla="*/ 807720 w 4620112"/>
              <a:gd name="connsiteY55" fmla="*/ 676656 h 2704838"/>
              <a:gd name="connsiteX56" fmla="*/ 798576 w 4620112"/>
              <a:gd name="connsiteY56" fmla="*/ 649224 h 2704838"/>
              <a:gd name="connsiteX57" fmla="*/ 743712 w 4620112"/>
              <a:gd name="connsiteY57" fmla="*/ 621792 h 2704838"/>
              <a:gd name="connsiteX58" fmla="*/ 716280 w 4620112"/>
              <a:gd name="connsiteY58" fmla="*/ 603504 h 2704838"/>
              <a:gd name="connsiteX59" fmla="*/ 661416 w 4620112"/>
              <a:gd name="connsiteY59" fmla="*/ 585216 h 2704838"/>
              <a:gd name="connsiteX60" fmla="*/ 633984 w 4620112"/>
              <a:gd name="connsiteY60" fmla="*/ 566928 h 2704838"/>
              <a:gd name="connsiteX61" fmla="*/ 533400 w 4620112"/>
              <a:gd name="connsiteY61" fmla="*/ 557784 h 2704838"/>
              <a:gd name="connsiteX62" fmla="*/ 469392 w 4620112"/>
              <a:gd name="connsiteY62" fmla="*/ 530352 h 2704838"/>
              <a:gd name="connsiteX63" fmla="*/ 441960 w 4620112"/>
              <a:gd name="connsiteY63" fmla="*/ 521208 h 2704838"/>
              <a:gd name="connsiteX64" fmla="*/ 387096 w 4620112"/>
              <a:gd name="connsiteY64" fmla="*/ 484632 h 2704838"/>
              <a:gd name="connsiteX65" fmla="*/ 341376 w 4620112"/>
              <a:gd name="connsiteY65" fmla="*/ 429768 h 2704838"/>
              <a:gd name="connsiteX66" fmla="*/ 286512 w 4620112"/>
              <a:gd name="connsiteY66" fmla="*/ 384048 h 2704838"/>
              <a:gd name="connsiteX67" fmla="*/ 213360 w 4620112"/>
              <a:gd name="connsiteY67" fmla="*/ 320040 h 2704838"/>
              <a:gd name="connsiteX68" fmla="*/ 158496 w 4620112"/>
              <a:gd name="connsiteY68" fmla="*/ 301752 h 2704838"/>
              <a:gd name="connsiteX69" fmla="*/ 131064 w 4620112"/>
              <a:gd name="connsiteY69" fmla="*/ 292608 h 2704838"/>
              <a:gd name="connsiteX70" fmla="*/ 103632 w 4620112"/>
              <a:gd name="connsiteY70" fmla="*/ 274320 h 2704838"/>
              <a:gd name="connsiteX71" fmla="*/ 48768 w 4620112"/>
              <a:gd name="connsiteY71" fmla="*/ 228600 h 2704838"/>
              <a:gd name="connsiteX72" fmla="*/ 12192 w 4620112"/>
              <a:gd name="connsiteY72" fmla="*/ 173736 h 2704838"/>
              <a:gd name="connsiteX73" fmla="*/ 16919 w 4620112"/>
              <a:gd name="connsiteY73" fmla="*/ 21859 h 2704838"/>
              <a:gd name="connsiteX74" fmla="*/ 22933 w 4620112"/>
              <a:gd name="connsiteY74" fmla="*/ 0 h 2704838"/>
              <a:gd name="connsiteX75" fmla="*/ 0 w 4620112"/>
              <a:gd name="connsiteY75" fmla="*/ 0 h 2704838"/>
              <a:gd name="connsiteX76" fmla="*/ 0 w 4620112"/>
              <a:gd name="connsiteY76" fmla="*/ 2704838 h 2704838"/>
              <a:gd name="connsiteX77" fmla="*/ 4620112 w 4620112"/>
              <a:gd name="connsiteY77" fmla="*/ 2704838 h 270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4620112" h="2704838">
                <a:moveTo>
                  <a:pt x="313944" y="576072"/>
                </a:moveTo>
                <a:cubicBezTo>
                  <a:pt x="341376" y="579120"/>
                  <a:pt x="369463" y="578522"/>
                  <a:pt x="396240" y="585216"/>
                </a:cubicBezTo>
                <a:cubicBezTo>
                  <a:pt x="406902" y="587881"/>
                  <a:pt x="413842" y="598589"/>
                  <a:pt x="423672" y="603504"/>
                </a:cubicBezTo>
                <a:cubicBezTo>
                  <a:pt x="432293" y="607815"/>
                  <a:pt x="442678" y="607967"/>
                  <a:pt x="451104" y="612648"/>
                </a:cubicBezTo>
                <a:cubicBezTo>
                  <a:pt x="470317" y="623322"/>
                  <a:pt x="485116" y="642273"/>
                  <a:pt x="505968" y="649224"/>
                </a:cubicBezTo>
                <a:cubicBezTo>
                  <a:pt x="548144" y="663283"/>
                  <a:pt x="523949" y="656478"/>
                  <a:pt x="579120" y="667512"/>
                </a:cubicBezTo>
                <a:cubicBezTo>
                  <a:pt x="588264" y="673608"/>
                  <a:pt x="596722" y="680885"/>
                  <a:pt x="606552" y="685800"/>
                </a:cubicBezTo>
                <a:cubicBezTo>
                  <a:pt x="615173" y="690111"/>
                  <a:pt x="626376" y="689026"/>
                  <a:pt x="633984" y="694944"/>
                </a:cubicBezTo>
                <a:cubicBezTo>
                  <a:pt x="654399" y="710822"/>
                  <a:pt x="688848" y="749808"/>
                  <a:pt x="688848" y="749808"/>
                </a:cubicBezTo>
                <a:cubicBezTo>
                  <a:pt x="702592" y="791041"/>
                  <a:pt x="715116" y="816144"/>
                  <a:pt x="688848" y="868680"/>
                </a:cubicBezTo>
                <a:cubicBezTo>
                  <a:pt x="679018" y="888339"/>
                  <a:pt x="633984" y="905256"/>
                  <a:pt x="633984" y="905256"/>
                </a:cubicBezTo>
                <a:cubicBezTo>
                  <a:pt x="539496" y="902208"/>
                  <a:pt x="444370" y="907488"/>
                  <a:pt x="350520" y="896112"/>
                </a:cubicBezTo>
                <a:cubicBezTo>
                  <a:pt x="339610" y="894790"/>
                  <a:pt x="340814" y="875545"/>
                  <a:pt x="332232" y="868680"/>
                </a:cubicBezTo>
                <a:cubicBezTo>
                  <a:pt x="324706" y="862659"/>
                  <a:pt x="313944" y="862584"/>
                  <a:pt x="304800" y="859536"/>
                </a:cubicBezTo>
                <a:cubicBezTo>
                  <a:pt x="292608" y="841248"/>
                  <a:pt x="275175" y="825524"/>
                  <a:pt x="268224" y="804672"/>
                </a:cubicBezTo>
                <a:lnTo>
                  <a:pt x="249936" y="749808"/>
                </a:lnTo>
                <a:cubicBezTo>
                  <a:pt x="259688" y="603524"/>
                  <a:pt x="303276" y="605028"/>
                  <a:pt x="313944" y="576072"/>
                </a:cubicBezTo>
                <a:close/>
                <a:moveTo>
                  <a:pt x="4620112" y="0"/>
                </a:moveTo>
                <a:lnTo>
                  <a:pt x="3274447" y="0"/>
                </a:lnTo>
                <a:lnTo>
                  <a:pt x="3267456" y="73152"/>
                </a:lnTo>
                <a:cubicBezTo>
                  <a:pt x="3264943" y="90746"/>
                  <a:pt x="3249566" y="103878"/>
                  <a:pt x="3240024" y="118872"/>
                </a:cubicBezTo>
                <a:cubicBezTo>
                  <a:pt x="3228224" y="137415"/>
                  <a:pt x="3216636" y="156152"/>
                  <a:pt x="3203448" y="173736"/>
                </a:cubicBezTo>
                <a:cubicBezTo>
                  <a:pt x="3181502" y="202997"/>
                  <a:pt x="3173578" y="220675"/>
                  <a:pt x="3139440" y="237744"/>
                </a:cubicBezTo>
                <a:cubicBezTo>
                  <a:pt x="3128200" y="243364"/>
                  <a:pt x="3115056" y="243840"/>
                  <a:pt x="3102864" y="246888"/>
                </a:cubicBezTo>
                <a:cubicBezTo>
                  <a:pt x="3060109" y="289643"/>
                  <a:pt x="3090308" y="263880"/>
                  <a:pt x="3029712" y="301752"/>
                </a:cubicBezTo>
                <a:cubicBezTo>
                  <a:pt x="3000386" y="320081"/>
                  <a:pt x="3000391" y="324453"/>
                  <a:pt x="2965704" y="338328"/>
                </a:cubicBezTo>
                <a:cubicBezTo>
                  <a:pt x="2947806" y="345487"/>
                  <a:pt x="2926880" y="345923"/>
                  <a:pt x="2910840" y="356616"/>
                </a:cubicBezTo>
                <a:cubicBezTo>
                  <a:pt x="2882229" y="375690"/>
                  <a:pt x="2839892" y="405553"/>
                  <a:pt x="2810256" y="411480"/>
                </a:cubicBezTo>
                <a:lnTo>
                  <a:pt x="2764536" y="420624"/>
                </a:lnTo>
                <a:cubicBezTo>
                  <a:pt x="2752344" y="426720"/>
                  <a:pt x="2739795" y="432149"/>
                  <a:pt x="2727960" y="438912"/>
                </a:cubicBezTo>
                <a:cubicBezTo>
                  <a:pt x="2718418" y="444364"/>
                  <a:pt x="2710629" y="452871"/>
                  <a:pt x="2700528" y="457200"/>
                </a:cubicBezTo>
                <a:cubicBezTo>
                  <a:pt x="2688977" y="462150"/>
                  <a:pt x="2675989" y="462733"/>
                  <a:pt x="2663952" y="466344"/>
                </a:cubicBezTo>
                <a:cubicBezTo>
                  <a:pt x="2645488" y="471883"/>
                  <a:pt x="2627790" y="479957"/>
                  <a:pt x="2609088" y="484632"/>
                </a:cubicBezTo>
                <a:cubicBezTo>
                  <a:pt x="2584704" y="490728"/>
                  <a:pt x="2559781" y="494972"/>
                  <a:pt x="2535936" y="502920"/>
                </a:cubicBezTo>
                <a:cubicBezTo>
                  <a:pt x="2526792" y="505968"/>
                  <a:pt x="2516930" y="507383"/>
                  <a:pt x="2508504" y="512064"/>
                </a:cubicBezTo>
                <a:cubicBezTo>
                  <a:pt x="2435361" y="552699"/>
                  <a:pt x="2476455" y="547508"/>
                  <a:pt x="2398776" y="566928"/>
                </a:cubicBezTo>
                <a:cubicBezTo>
                  <a:pt x="2374392" y="573024"/>
                  <a:pt x="2349469" y="577268"/>
                  <a:pt x="2325624" y="585216"/>
                </a:cubicBezTo>
                <a:cubicBezTo>
                  <a:pt x="2307336" y="591312"/>
                  <a:pt x="2289462" y="598829"/>
                  <a:pt x="2270760" y="603504"/>
                </a:cubicBezTo>
                <a:cubicBezTo>
                  <a:pt x="2258568" y="606552"/>
                  <a:pt x="2245951" y="608235"/>
                  <a:pt x="2234184" y="612648"/>
                </a:cubicBezTo>
                <a:cubicBezTo>
                  <a:pt x="2221421" y="617434"/>
                  <a:pt x="2210371" y="626150"/>
                  <a:pt x="2197608" y="630936"/>
                </a:cubicBezTo>
                <a:cubicBezTo>
                  <a:pt x="2185841" y="635349"/>
                  <a:pt x="2173116" y="636628"/>
                  <a:pt x="2161032" y="640080"/>
                </a:cubicBezTo>
                <a:cubicBezTo>
                  <a:pt x="2151764" y="642728"/>
                  <a:pt x="2142868" y="646576"/>
                  <a:pt x="2133600" y="649224"/>
                </a:cubicBezTo>
                <a:cubicBezTo>
                  <a:pt x="2119928" y="653130"/>
                  <a:pt x="2084208" y="660204"/>
                  <a:pt x="2069592" y="667512"/>
                </a:cubicBezTo>
                <a:cubicBezTo>
                  <a:pt x="2059762" y="672427"/>
                  <a:pt x="2052664" y="682568"/>
                  <a:pt x="2042160" y="685800"/>
                </a:cubicBezTo>
                <a:cubicBezTo>
                  <a:pt x="2012451" y="694941"/>
                  <a:pt x="1950720" y="704088"/>
                  <a:pt x="1950720" y="704088"/>
                </a:cubicBezTo>
                <a:cubicBezTo>
                  <a:pt x="1862277" y="770420"/>
                  <a:pt x="1956529" y="705756"/>
                  <a:pt x="1886712" y="740664"/>
                </a:cubicBezTo>
                <a:cubicBezTo>
                  <a:pt x="1847255" y="760393"/>
                  <a:pt x="1873219" y="758903"/>
                  <a:pt x="1831848" y="768096"/>
                </a:cubicBezTo>
                <a:cubicBezTo>
                  <a:pt x="1813749" y="772118"/>
                  <a:pt x="1795083" y="773218"/>
                  <a:pt x="1776984" y="777240"/>
                </a:cubicBezTo>
                <a:cubicBezTo>
                  <a:pt x="1729749" y="787737"/>
                  <a:pt x="1748365" y="801245"/>
                  <a:pt x="1676400" y="804672"/>
                </a:cubicBezTo>
                <a:lnTo>
                  <a:pt x="1292352" y="822960"/>
                </a:lnTo>
                <a:cubicBezTo>
                  <a:pt x="1280160" y="826008"/>
                  <a:pt x="1268343" y="832104"/>
                  <a:pt x="1255776" y="832104"/>
                </a:cubicBezTo>
                <a:cubicBezTo>
                  <a:pt x="1149052" y="832104"/>
                  <a:pt x="1041873" y="834132"/>
                  <a:pt x="935736" y="822960"/>
                </a:cubicBezTo>
                <a:cubicBezTo>
                  <a:pt x="922875" y="821606"/>
                  <a:pt x="916583" y="805462"/>
                  <a:pt x="908304" y="795528"/>
                </a:cubicBezTo>
                <a:cubicBezTo>
                  <a:pt x="836363" y="709199"/>
                  <a:pt x="935859" y="823144"/>
                  <a:pt x="880872" y="740664"/>
                </a:cubicBezTo>
                <a:cubicBezTo>
                  <a:pt x="873699" y="729904"/>
                  <a:pt x="861719" y="723166"/>
                  <a:pt x="853440" y="713232"/>
                </a:cubicBezTo>
                <a:cubicBezTo>
                  <a:pt x="821624" y="675053"/>
                  <a:pt x="852753" y="691667"/>
                  <a:pt x="807720" y="676656"/>
                </a:cubicBezTo>
                <a:cubicBezTo>
                  <a:pt x="804672" y="667512"/>
                  <a:pt x="804597" y="656750"/>
                  <a:pt x="798576" y="649224"/>
                </a:cubicBezTo>
                <a:cubicBezTo>
                  <a:pt x="781106" y="627386"/>
                  <a:pt x="765799" y="632835"/>
                  <a:pt x="743712" y="621792"/>
                </a:cubicBezTo>
                <a:cubicBezTo>
                  <a:pt x="733882" y="616877"/>
                  <a:pt x="726323" y="607967"/>
                  <a:pt x="716280" y="603504"/>
                </a:cubicBezTo>
                <a:cubicBezTo>
                  <a:pt x="698664" y="595675"/>
                  <a:pt x="677456" y="595909"/>
                  <a:pt x="661416" y="585216"/>
                </a:cubicBezTo>
                <a:cubicBezTo>
                  <a:pt x="652272" y="579120"/>
                  <a:pt x="644730" y="569231"/>
                  <a:pt x="633984" y="566928"/>
                </a:cubicBezTo>
                <a:cubicBezTo>
                  <a:pt x="601065" y="559874"/>
                  <a:pt x="566928" y="560832"/>
                  <a:pt x="533400" y="557784"/>
                </a:cubicBezTo>
                <a:cubicBezTo>
                  <a:pt x="457278" y="538753"/>
                  <a:pt x="532540" y="561926"/>
                  <a:pt x="469392" y="530352"/>
                </a:cubicBezTo>
                <a:cubicBezTo>
                  <a:pt x="460771" y="526041"/>
                  <a:pt x="450386" y="525889"/>
                  <a:pt x="441960" y="521208"/>
                </a:cubicBezTo>
                <a:cubicBezTo>
                  <a:pt x="422747" y="510534"/>
                  <a:pt x="387096" y="484632"/>
                  <a:pt x="387096" y="484632"/>
                </a:cubicBezTo>
                <a:cubicBezTo>
                  <a:pt x="369114" y="457659"/>
                  <a:pt x="367778" y="451770"/>
                  <a:pt x="341376" y="429768"/>
                </a:cubicBezTo>
                <a:cubicBezTo>
                  <a:pt x="302143" y="397074"/>
                  <a:pt x="322941" y="427762"/>
                  <a:pt x="286512" y="384048"/>
                </a:cubicBezTo>
                <a:cubicBezTo>
                  <a:pt x="257790" y="349582"/>
                  <a:pt x="273851" y="340204"/>
                  <a:pt x="213360" y="320040"/>
                </a:cubicBezTo>
                <a:lnTo>
                  <a:pt x="158496" y="301752"/>
                </a:lnTo>
                <a:cubicBezTo>
                  <a:pt x="149352" y="298704"/>
                  <a:pt x="139084" y="297955"/>
                  <a:pt x="131064" y="292608"/>
                </a:cubicBezTo>
                <a:cubicBezTo>
                  <a:pt x="121920" y="286512"/>
                  <a:pt x="112075" y="281355"/>
                  <a:pt x="103632" y="274320"/>
                </a:cubicBezTo>
                <a:cubicBezTo>
                  <a:pt x="33226" y="215648"/>
                  <a:pt x="116876" y="274006"/>
                  <a:pt x="48768" y="228600"/>
                </a:cubicBezTo>
                <a:cubicBezTo>
                  <a:pt x="36576" y="210312"/>
                  <a:pt x="11037" y="195685"/>
                  <a:pt x="12192" y="173736"/>
                </a:cubicBezTo>
                <a:cubicBezTo>
                  <a:pt x="14469" y="130467"/>
                  <a:pt x="8777" y="73573"/>
                  <a:pt x="16919" y="21859"/>
                </a:cubicBezTo>
                <a:lnTo>
                  <a:pt x="22933" y="0"/>
                </a:lnTo>
                <a:lnTo>
                  <a:pt x="0" y="0"/>
                </a:lnTo>
                <a:lnTo>
                  <a:pt x="0" y="2704838"/>
                </a:lnTo>
                <a:lnTo>
                  <a:pt x="4620112" y="2704838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CC752D-D842-4471-9987-CCC063BF2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3284" y="1108580"/>
            <a:ext cx="6210130" cy="46390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400" dirty="0"/>
              <a:t>Thank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D84BD-359B-441A-BC0A-3F9EFA53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BE92B26-186F-4E33-820C-065162AA8DE2}" type="slidenum">
              <a:rPr lang="en-US" sz="1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45</a:t>
            </a:fld>
            <a:endParaRPr lang="en-US" sz="10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1226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A4AD-AA81-4804-80A8-7D5FCF227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13" y="1066800"/>
            <a:ext cx="4785470" cy="10355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cap="none" dirty="0">
                <a:latin typeface="Century Schoolbook" panose="02040604050505020304" pitchFamily="18" charset="0"/>
              </a:rPr>
              <a:t>UAVs in Disaster-Relief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04857D-B1C1-41ED-B1B4-E3D6E3C7C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797333" y="4261157"/>
            <a:ext cx="2971800" cy="17083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B2CD2E-ED43-4A5A-A0E2-DB633813311F}"/>
              </a:ext>
            </a:extLst>
          </p:cNvPr>
          <p:cNvSpPr txBox="1"/>
          <p:nvPr/>
        </p:nvSpPr>
        <p:spPr>
          <a:xfrm>
            <a:off x="115148" y="2142067"/>
            <a:ext cx="57912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sz="1600" dirty="0">
                <a:latin typeface="Century Schoolbook" panose="02040604050505020304" pitchFamily="18" charset="0"/>
              </a:rPr>
              <a:t>Verizon-Skyward LTE-enabled UAV-management platform </a:t>
            </a:r>
            <a:r>
              <a:rPr lang="en-US" sz="1600" dirty="0">
                <a:solidFill>
                  <a:srgbClr val="FFFF00"/>
                </a:solidFill>
                <a:latin typeface="Century Schoolbook" panose="02040604050505020304" pitchFamily="18" charset="0"/>
              </a:rPr>
              <a:t>monitoring infrastructure during the Big Hollow</a:t>
            </a:r>
            <a:r>
              <a:rPr lang="en-US" sz="1600" i="1" dirty="0">
                <a:solidFill>
                  <a:srgbClr val="FFFF00"/>
                </a:solidFill>
                <a:latin typeface="Century Schoolbook" panose="02040604050505020304" pitchFamily="18" charset="0"/>
              </a:rPr>
              <a:t> </a:t>
            </a:r>
            <a:r>
              <a:rPr lang="en-US" sz="1600" dirty="0">
                <a:solidFill>
                  <a:srgbClr val="FFFF00"/>
                </a:solidFill>
                <a:latin typeface="Century Schoolbook" panose="02040604050505020304" pitchFamily="18" charset="0"/>
              </a:rPr>
              <a:t>fire in WA</a:t>
            </a:r>
          </a:p>
        </p:txBody>
      </p:sp>
      <p:sp>
        <p:nvSpPr>
          <p:cNvPr id="15" name="Rounded Rectangle 32">
            <a:extLst>
              <a:ext uri="{FF2B5EF4-FFF2-40B4-BE49-F238E27FC236}">
                <a16:creationId xmlns:a16="http://schemas.microsoft.com/office/drawing/2014/main" id="{E5A9FA1E-7A9B-4CDA-91BB-87575F63E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2585" y="639097"/>
            <a:ext cx="5433751" cy="5575438"/>
          </a:xfrm>
          <a:prstGeom prst="roundRect">
            <a:avLst>
              <a:gd name="adj" fmla="val 3449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24CB5833-8CA7-4FD9-BABD-2E750FB23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-2" b="684"/>
          <a:stretch/>
        </p:blipFill>
        <p:spPr>
          <a:xfrm>
            <a:off x="6828652" y="733077"/>
            <a:ext cx="3933040" cy="2636590"/>
          </a:xfrm>
          <a:prstGeom prst="roundRect">
            <a:avLst>
              <a:gd name="adj" fmla="val 4207"/>
            </a:avLst>
          </a:prstGeom>
          <a:ln w="50800" cap="sq" cmpd="dbl">
            <a:noFill/>
            <a:miter lim="800000"/>
          </a:ln>
          <a:effectLst/>
        </p:spPr>
      </p:pic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E179F76-983D-42CC-A895-E985C9C772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63" r="1425" b="-3"/>
          <a:stretch/>
        </p:blipFill>
        <p:spPr>
          <a:xfrm>
            <a:off x="6828627" y="3483966"/>
            <a:ext cx="3933065" cy="2636590"/>
          </a:xfrm>
          <a:prstGeom prst="roundRect">
            <a:avLst>
              <a:gd name="adj" fmla="val 4528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27F68-B6B8-43BC-85A4-F4921E9A3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551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C42DE-1FC6-496A-BBED-0C3562DC3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609600"/>
            <a:ext cx="10131425" cy="927947"/>
          </a:xfrm>
        </p:spPr>
        <p:txBody>
          <a:bodyPr>
            <a:noAutofit/>
          </a:bodyPr>
          <a:lstStyle/>
          <a:p>
            <a:pPr algn="ctr"/>
            <a:r>
              <a:rPr lang="en-US" sz="3200" cap="none" dirty="0">
                <a:latin typeface="Century Schoolbook" panose="02040604050505020304" pitchFamily="18" charset="0"/>
              </a:rPr>
              <a:t>5G-enabled Drone Surveillance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E2D4C7-4857-4DDB-8711-A580A4513B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3426" y="1717304"/>
            <a:ext cx="9585148" cy="435133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D46B93-D8D3-4DCA-94DC-07A94CE0D607}"/>
              </a:ext>
            </a:extLst>
          </p:cNvPr>
          <p:cNvSpPr txBox="1"/>
          <p:nvPr/>
        </p:nvSpPr>
        <p:spPr>
          <a:xfrm>
            <a:off x="1822874" y="6248399"/>
            <a:ext cx="85462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entury Schoolbook" panose="02040604050505020304" pitchFamily="18" charset="0"/>
              </a:rPr>
              <a:t>Verizon 5G use-case for </a:t>
            </a:r>
            <a:r>
              <a:rPr lang="en-US" sz="1600" dirty="0">
                <a:solidFill>
                  <a:srgbClr val="FFFF00"/>
                </a:solidFill>
                <a:latin typeface="Century Schoolbook" panose="02040604050505020304" pitchFamily="18" charset="0"/>
              </a:rPr>
              <a:t>monitoring public-safety risks via connected autonomous drones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04D63-364C-4BDE-B28F-C8DB86559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687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6C400-DC71-4E37-B32C-D60577C7F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7019" y="1030288"/>
            <a:ext cx="5923701" cy="103557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cap="none" dirty="0">
                <a:latin typeface="Century Schoolbook" panose="02040604050505020304" pitchFamily="18" charset="0"/>
              </a:rPr>
              <a:t>UAVs in Precision Agriculture</a:t>
            </a:r>
          </a:p>
        </p:txBody>
      </p:sp>
      <p:sp>
        <p:nvSpPr>
          <p:cNvPr id="16" name="Rounded Rectangle 32">
            <a:extLst>
              <a:ext uri="{FF2B5EF4-FFF2-40B4-BE49-F238E27FC236}">
                <a16:creationId xmlns:a16="http://schemas.microsoft.com/office/drawing/2014/main" id="{92055A2C-DEED-475B-B285-60F86A548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660" y="639097"/>
            <a:ext cx="5433751" cy="5575438"/>
          </a:xfrm>
          <a:prstGeom prst="roundRect">
            <a:avLst>
              <a:gd name="adj" fmla="val 3449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3095D49-7729-4485-BB6C-877614235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68" y="911686"/>
            <a:ext cx="5239935" cy="2279371"/>
          </a:xfrm>
          <a:prstGeom prst="roundRect">
            <a:avLst>
              <a:gd name="adj" fmla="val 4207"/>
            </a:avLst>
          </a:prstGeom>
          <a:ln w="50800" cap="sq" cmpd="dbl">
            <a:noFill/>
            <a:miter lim="800000"/>
          </a:ln>
          <a:effectLst/>
        </p:spPr>
      </p:pic>
      <p:pic>
        <p:nvPicPr>
          <p:cNvPr id="7" name="Picture 6" descr="Map&#10;&#10;Description automatically generated with low confidence">
            <a:extLst>
              <a:ext uri="{FF2B5EF4-FFF2-40B4-BE49-F238E27FC236}">
                <a16:creationId xmlns:a16="http://schemas.microsoft.com/office/drawing/2014/main" id="{FE02DDAE-A5D2-4571-9D8E-A4038FCF3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67" y="3675675"/>
            <a:ext cx="5239935" cy="2253172"/>
          </a:xfrm>
          <a:prstGeom prst="roundRect">
            <a:avLst>
              <a:gd name="adj" fmla="val 4528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589CE6B-5E5F-57B0-FF4F-B06FC1C55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760" y="2142067"/>
            <a:ext cx="5513493" cy="364913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dirty="0">
                <a:latin typeface="Century Schoolbook" panose="02040604050505020304" pitchFamily="18" charset="0"/>
              </a:rPr>
              <a:t>Verizon-Skyward</a:t>
            </a:r>
            <a:r>
              <a:rPr lang="en-US" i="1" dirty="0">
                <a:latin typeface="Century Schoolbook" panose="02040604050505020304" pitchFamily="18" charset="0"/>
              </a:rPr>
              <a:t> </a:t>
            </a:r>
            <a:r>
              <a:rPr lang="en-US" dirty="0">
                <a:solidFill>
                  <a:srgbClr val="FFFF00"/>
                </a:solidFill>
                <a:latin typeface="Century Schoolbook" panose="02040604050505020304" pitchFamily="18" charset="0"/>
              </a:rPr>
              <a:t>precision agriculture use-cases</a:t>
            </a:r>
            <a:r>
              <a:rPr lang="en-US" dirty="0">
                <a:latin typeface="Century Schoolbook" panose="02040604050505020304" pitchFamily="18" charset="0"/>
              </a:rPr>
              <a:t>: 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 Schoolbook" panose="02040604050505020304" pitchFamily="18" charset="0"/>
              </a:rPr>
              <a:t>Automating DJI AGRAS MG-1 UAVs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  <a:latin typeface="Century Schoolbook" panose="02040604050505020304" pitchFamily="18" charset="0"/>
              </a:rPr>
              <a:t>Data Harvesting</a:t>
            </a:r>
            <a:r>
              <a:rPr lang="en-US" dirty="0">
                <a:latin typeface="Century Schoolbook" panose="02040604050505020304" pitchFamily="18" charset="0"/>
              </a:rPr>
              <a:t> or </a:t>
            </a:r>
            <a:r>
              <a:rPr lang="en-US" dirty="0">
                <a:solidFill>
                  <a:srgbClr val="FFFF00"/>
                </a:solidFill>
                <a:latin typeface="Century Schoolbook" panose="02040604050505020304" pitchFamily="18" charset="0"/>
              </a:rPr>
              <a:t>Coverage Extension</a:t>
            </a:r>
            <a:r>
              <a:rPr lang="en-US" dirty="0">
                <a:latin typeface="Century Schoolbook" panose="02040604050505020304" pitchFamily="18" charset="0"/>
              </a:rPr>
              <a:t>* for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entury Schoolbook" panose="02040604050505020304" pitchFamily="18" charset="0"/>
              </a:rPr>
              <a:t>VIGOR soil sensors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entury Schoolbook" panose="02040604050505020304" pitchFamily="18" charset="0"/>
              </a:rPr>
              <a:t>MooCall livestock monitors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 Schoolbook" panose="02040604050505020304" pitchFamily="18" charset="0"/>
              </a:rPr>
              <a:t>AgOpenGPS seeding workflows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 Schoolbook" panose="02040604050505020304" pitchFamily="18" charset="0"/>
              </a:rPr>
              <a:t>Autonomous harvesters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 Schoolbook" panose="02040604050505020304" pitchFamily="18" charset="0"/>
              </a:rPr>
              <a:t>Ecorobotix weeding 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CA718-F940-49DF-9291-7B0AB513D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56DC65-1A23-4025-89B8-8FD8418E4C9C}"/>
              </a:ext>
            </a:extLst>
          </p:cNvPr>
          <p:cNvSpPr txBox="1"/>
          <p:nvPr/>
        </p:nvSpPr>
        <p:spPr>
          <a:xfrm>
            <a:off x="555414" y="6338586"/>
            <a:ext cx="9821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entury Schoolbook" panose="02040604050505020304" pitchFamily="18" charset="0"/>
              </a:rPr>
              <a:t>*Especially crucial for Millimeter Wave Communications</a:t>
            </a:r>
          </a:p>
          <a:p>
            <a:r>
              <a:rPr lang="en-US" sz="1000" dirty="0">
                <a:latin typeface="Century Schoolbook" panose="02040604050505020304" pitchFamily="18" charset="0"/>
              </a:rPr>
              <a:t>Keshavamurthy, B., Zhang, Y., et al. (2021). </a:t>
            </a:r>
            <a:r>
              <a:rPr lang="en-US" sz="1000" dirty="0">
                <a:solidFill>
                  <a:srgbClr val="FFFF00"/>
                </a:solidFill>
                <a:latin typeface="Century Schoolbook" panose="02040604050505020304" pitchFamily="18" charset="0"/>
              </a:rPr>
              <a:t>A Robotic Antenna Alignment and Tracking System for Millimeter Wave Propagation Modeling</a:t>
            </a:r>
            <a:r>
              <a:rPr lang="en-US" sz="1000" dirty="0">
                <a:latin typeface="Century Schoolbook" panose="02040604050505020304" pitchFamily="18" charset="0"/>
              </a:rPr>
              <a:t>. arXiv, abs/2110.07106.</a:t>
            </a:r>
          </a:p>
        </p:txBody>
      </p:sp>
    </p:spTree>
    <p:extLst>
      <p:ext uri="{BB962C8B-B14F-4D97-AF65-F5344CB8AC3E}">
        <p14:creationId xmlns:p14="http://schemas.microsoft.com/office/powerpoint/2010/main" val="3288712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C79F0-CEE4-466C-B03E-7ABFF4FFA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1382756"/>
          </a:xfrm>
        </p:spPr>
        <p:txBody>
          <a:bodyPr>
            <a:normAutofit/>
          </a:bodyPr>
          <a:lstStyle/>
          <a:p>
            <a:pPr algn="ctr"/>
            <a:r>
              <a:rPr lang="en-US" sz="3200" cap="none" dirty="0">
                <a:latin typeface="Century Schoolbook" panose="02040604050505020304" pitchFamily="18" charset="0"/>
              </a:rPr>
              <a:t>UAVs in Military Deployments: </a:t>
            </a:r>
            <a:r>
              <a:rPr lang="en-US" sz="3200" cap="none" dirty="0">
                <a:solidFill>
                  <a:srgbClr val="FFFF00"/>
                </a:solidFill>
                <a:latin typeface="Century Schoolbook" panose="02040604050505020304" pitchFamily="18" charset="0"/>
              </a:rPr>
              <a:t>DARPA SC2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B84DD5-CAE3-4C61-BA28-0369DA0AA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963" y="3572284"/>
            <a:ext cx="5293271" cy="270764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F2A95E-DBD2-4892-8520-73D06A30B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768" y="3572284"/>
            <a:ext cx="4817628" cy="270764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E78865E-9576-46ED-A2BA-38D14A961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260" y="1992356"/>
            <a:ext cx="6326506" cy="143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FD9A8-34E3-45A2-A84B-8015551C8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2F5503-791D-46A6-AED1-FA4330B494CC}"/>
              </a:ext>
            </a:extLst>
          </p:cNvPr>
          <p:cNvSpPr txBox="1"/>
          <p:nvPr/>
        </p:nvSpPr>
        <p:spPr>
          <a:xfrm>
            <a:off x="0" y="6488668"/>
            <a:ext cx="11968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Century Schoolbook" panose="02040604050505020304" pitchFamily="18" charset="0"/>
              </a:rPr>
              <a:t>B. Keshavamurthy and N. Michelusi, "</a:t>
            </a:r>
            <a:r>
              <a:rPr lang="en-US" sz="800" dirty="0">
                <a:solidFill>
                  <a:srgbClr val="FFFF00"/>
                </a:solidFill>
                <a:latin typeface="Century Schoolbook" panose="02040604050505020304" pitchFamily="18" charset="0"/>
              </a:rPr>
              <a:t>Learning-based Spectrum Sensing and Access in Cognitive Radios via Approximate POMDPs</a:t>
            </a:r>
            <a:r>
              <a:rPr lang="en-US" sz="800" dirty="0">
                <a:latin typeface="Century Schoolbook" panose="02040604050505020304" pitchFamily="18" charset="0"/>
              </a:rPr>
              <a:t>," in </a:t>
            </a:r>
            <a:r>
              <a:rPr lang="en-US" sz="800" i="1" dirty="0">
                <a:latin typeface="Century Schoolbook" panose="02040604050505020304" pitchFamily="18" charset="0"/>
              </a:rPr>
              <a:t>IEEE Transactions on Cognitive Communications and Networking</a:t>
            </a:r>
            <a:r>
              <a:rPr lang="en-US" sz="800" dirty="0">
                <a:latin typeface="Century Schoolbook" panose="02040604050505020304" pitchFamily="18" charset="0"/>
              </a:rPr>
              <a:t>, doi: 10.1109/TCCN.2021.3129802.</a:t>
            </a:r>
          </a:p>
          <a:p>
            <a:r>
              <a:rPr lang="en-US" sz="800" dirty="0">
                <a:latin typeface="Century Schoolbook" panose="02040604050505020304" pitchFamily="18" charset="0"/>
              </a:rPr>
              <a:t>B. Keshavamurthy and N. Michelusi, "</a:t>
            </a:r>
            <a:r>
              <a:rPr lang="en-US" sz="800" dirty="0">
                <a:solidFill>
                  <a:srgbClr val="FFFF00"/>
                </a:solidFill>
                <a:latin typeface="Century Schoolbook" panose="02040604050505020304" pitchFamily="18" charset="0"/>
              </a:rPr>
              <a:t>Learning-based Cognitive Radio Access via Randomized Point-Based Approximate POMDPs</a:t>
            </a:r>
            <a:r>
              <a:rPr lang="en-US" sz="800" dirty="0">
                <a:latin typeface="Century Schoolbook" panose="02040604050505020304" pitchFamily="18" charset="0"/>
              </a:rPr>
              <a:t>," </a:t>
            </a:r>
            <a:r>
              <a:rPr lang="en-US" sz="800" i="1" dirty="0">
                <a:latin typeface="Century Schoolbook" panose="02040604050505020304" pitchFamily="18" charset="0"/>
              </a:rPr>
              <a:t>ICC 2021 - IEEE International Conference on Communications</a:t>
            </a:r>
            <a:r>
              <a:rPr lang="en-US" sz="800" dirty="0">
                <a:latin typeface="Century Schoolbook" panose="02040604050505020304" pitchFamily="18" charset="0"/>
              </a:rPr>
              <a:t>, 2021, pp. 1-6, doi: 10.1109/ICC42927.2021.9500752.</a:t>
            </a:r>
          </a:p>
        </p:txBody>
      </p:sp>
    </p:spTree>
    <p:extLst>
      <p:ext uri="{BB962C8B-B14F-4D97-AF65-F5344CB8AC3E}">
        <p14:creationId xmlns:p14="http://schemas.microsoft.com/office/powerpoint/2010/main" val="3150961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AFA924-0CE3-40A9-8E32-DABF24943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07" y="71740"/>
            <a:ext cx="5654940" cy="4311890"/>
          </a:xfrm>
          <a:prstGeom prst="roundRect">
            <a:avLst>
              <a:gd name="adj" fmla="val 1045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273AEA-7786-422B-8B69-79FAC068C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07" y="4489955"/>
            <a:ext cx="5813430" cy="2296305"/>
          </a:xfrm>
          <a:prstGeom prst="roundRect">
            <a:avLst>
              <a:gd name="adj" fmla="val 1045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955CB8-2E83-4679-A522-8AE50C51C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37" y="1603687"/>
            <a:ext cx="6165050" cy="2013273"/>
          </a:xfrm>
          <a:prstGeom prst="roundRect">
            <a:avLst>
              <a:gd name="adj" fmla="val 1045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F36132-BDFC-4DFD-AE2D-0B3893C52474}"/>
              </a:ext>
            </a:extLst>
          </p:cNvPr>
          <p:cNvSpPr txBox="1"/>
          <p:nvPr/>
        </p:nvSpPr>
        <p:spPr>
          <a:xfrm>
            <a:off x="6182094" y="4595297"/>
            <a:ext cx="59461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600" dirty="0">
                <a:latin typeface="Century Schoolbook" panose="02040604050505020304" pitchFamily="18" charset="0"/>
              </a:rPr>
              <a:t>Case Study: </a:t>
            </a:r>
            <a:r>
              <a:rPr lang="en-US" sz="1600" dirty="0">
                <a:solidFill>
                  <a:srgbClr val="FFFF00"/>
                </a:solidFill>
                <a:latin typeface="Century Schoolbook" panose="02040604050505020304" pitchFamily="18" charset="0"/>
              </a:rPr>
              <a:t>Industrial Automation</a:t>
            </a:r>
          </a:p>
          <a:p>
            <a:pPr marL="0" indent="0">
              <a:buNone/>
            </a:pPr>
            <a:endParaRPr lang="en-US" sz="1600" dirty="0">
              <a:solidFill>
                <a:srgbClr val="FFFF00"/>
              </a:solidFill>
              <a:latin typeface="Century Schoolbook" panose="020406040505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Schoolbook" panose="02040604050505020304" pitchFamily="18" charset="0"/>
              </a:rPr>
              <a:t>Ultra-Reliable Low-Latency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Schoolbook" panose="02040604050505020304" pitchFamily="18" charset="0"/>
              </a:rPr>
              <a:t>Heterogeneous sets of sensors and actuators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Schoolbook" panose="02040604050505020304" pitchFamily="18" charset="0"/>
              </a:rPr>
              <a:t>Achieving Industrial Automation via 5G (Ericsson + Audi)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Schoolbook" panose="02040604050505020304" pitchFamily="18" charset="0"/>
              </a:rPr>
              <a:t>Monitoring process-critical parameters (Airobotics)</a:t>
            </a:r>
          </a:p>
          <a:p>
            <a:endParaRPr lang="en-US" sz="1600" dirty="0">
              <a:latin typeface="Century Schoolbook" panose="020406040505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1F9C42-0DF8-4617-BCD3-223061C331E7}"/>
              </a:ext>
            </a:extLst>
          </p:cNvPr>
          <p:cNvSpPr txBox="1"/>
          <p:nvPr/>
        </p:nvSpPr>
        <p:spPr>
          <a:xfrm flipH="1">
            <a:off x="6724675" y="730692"/>
            <a:ext cx="46888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panose="02040604050505020304" pitchFamily="18" charset="0"/>
              </a:rPr>
              <a:t>UAVs for URLLC QoS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AB50F622-351C-4FBE-9B77-2D3F70A4E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92B26-186F-4E33-820C-065162AA8DE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3653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1_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1662</TotalTime>
  <Words>2740</Words>
  <Application>Microsoft Office PowerPoint</Application>
  <PresentationFormat>Widescreen</PresentationFormat>
  <Paragraphs>302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Century Schoolbook</vt:lpstr>
      <vt:lpstr>Celestial</vt:lpstr>
      <vt:lpstr>1_Celestial</vt:lpstr>
      <vt:lpstr>MAESTRO-X: Distributed Orchestration of Rotary-Wing UAV Relay Swarms via SMDPs</vt:lpstr>
      <vt:lpstr>Agenda</vt:lpstr>
      <vt:lpstr>Motivation</vt:lpstr>
      <vt:lpstr>Motivation</vt:lpstr>
      <vt:lpstr>UAVs in Disaster-Relief</vt:lpstr>
      <vt:lpstr>5G-enabled Drone Surveillance</vt:lpstr>
      <vt:lpstr>UAVs in Precision Agriculture</vt:lpstr>
      <vt:lpstr>UAVs in Military Deployments: DARPA SC2</vt:lpstr>
      <vt:lpstr>PowerPoint Presentation</vt:lpstr>
      <vt:lpstr>Problem Statement</vt:lpstr>
      <vt:lpstr>State-of-the-art: Approaches &amp; Drawbacks </vt:lpstr>
      <vt:lpstr>State-of-the-art: Approaches &amp; Drawbacks</vt:lpstr>
      <vt:lpstr>State-of-the-art: Approaches &amp; Drawbacks</vt:lpstr>
      <vt:lpstr>Our Contributions: Objective</vt:lpstr>
      <vt:lpstr>Our Contributions: Addressing the challenges</vt:lpstr>
      <vt:lpstr>Our Contributions: Addressing the challenges</vt:lpstr>
      <vt:lpstr>System Model: Deployment</vt:lpstr>
      <vt:lpstr>System Model: Communication</vt:lpstr>
      <vt:lpstr>System Model: Channel</vt:lpstr>
      <vt:lpstr>System Model: Channel | Rate Adaptation</vt:lpstr>
      <vt:lpstr>PowerPoint Presentation</vt:lpstr>
      <vt:lpstr>PowerPoint Presentation</vt:lpstr>
      <vt:lpstr>System Model: Power</vt:lpstr>
      <vt:lpstr>MAESTRO: Single-Agent Specialization</vt:lpstr>
      <vt:lpstr>MAESTRO: SMDP Formulation</vt:lpstr>
      <vt:lpstr>PowerPoint Presentation</vt:lpstr>
      <vt:lpstr>MAESTRO-X: eXtended MAESTRO</vt:lpstr>
      <vt:lpstr>PowerPoint Presentation</vt:lpstr>
      <vt:lpstr>Simulation Setup</vt:lpstr>
      <vt:lpstr>Numerical Evaluations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PowerPoint Presentation</vt:lpstr>
      <vt:lpstr>PowerPoint Presentation</vt:lpstr>
      <vt:lpstr>PowerPoint Presentation</vt:lpstr>
      <vt:lpstr>Q&amp;A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MAESTRO-X: Distributed Orchestration of Rotary-Wing UAV Relay Swarms via SMDPs</dc:title>
  <dc:creator>Bharath Keshavamurthy</dc:creator>
  <cp:lastModifiedBy>Bharath Keshavamurthy</cp:lastModifiedBy>
  <cp:revision>219</cp:revision>
  <dcterms:created xsi:type="dcterms:W3CDTF">2022-04-12T19:26:14Z</dcterms:created>
  <dcterms:modified xsi:type="dcterms:W3CDTF">2022-04-16T03:30:56Z</dcterms:modified>
</cp:coreProperties>
</file>